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85" r:id="rId5"/>
    <p:sldId id="282" r:id="rId6"/>
    <p:sldId id="284" r:id="rId7"/>
    <p:sldId id="262" r:id="rId8"/>
    <p:sldId id="270" r:id="rId9"/>
    <p:sldId id="271" r:id="rId10"/>
    <p:sldId id="287" r:id="rId11"/>
    <p:sldId id="292" r:id="rId12"/>
    <p:sldId id="291" r:id="rId13"/>
    <p:sldId id="288" r:id="rId14"/>
    <p:sldId id="289" r:id="rId15"/>
    <p:sldId id="293" r:id="rId16"/>
    <p:sldId id="290" r:id="rId17"/>
    <p:sldId id="263"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706" autoAdjust="0"/>
    <p:restoredTop sz="94660"/>
  </p:normalViewPr>
  <p:slideViewPr>
    <p:cSldViewPr>
      <p:cViewPr>
        <p:scale>
          <a:sx n="66" d="100"/>
          <a:sy n="66" d="100"/>
        </p:scale>
        <p:origin x="-1272" y="-2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342557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189799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225398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111392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394017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640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65902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226779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146926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23578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FA64D1-4CA0-401C-8E94-5B9F1645DDC1}" type="datetimeFigureOut">
              <a:rPr lang="ru-RU" smtClean="0"/>
              <a:pPr/>
              <a:t>10.01.2024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290492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A64D1-4CA0-401C-8E94-5B9F1645DDC1}" type="datetimeFigureOut">
              <a:rPr lang="ru-RU" smtClean="0"/>
              <a:pPr/>
              <a:t>10.01.2024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F44C6-14D4-4494-8267-3BB03D963FE8}" type="slidenum">
              <a:rPr lang="ru-RU" smtClean="0"/>
              <a:pPr/>
              <a:t>‹#›</a:t>
            </a:fld>
            <a:endParaRPr lang="ru-RU"/>
          </a:p>
        </p:txBody>
      </p:sp>
    </p:spTree>
    <p:extLst>
      <p:ext uri="{BB962C8B-B14F-4D97-AF65-F5344CB8AC3E}">
        <p14:creationId xmlns:p14="http://schemas.microsoft.com/office/powerpoint/2010/main" xmlns="" val="389171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nus.org.ua/articles/yak-vykorystovuvaty-youtube-u-dystantsijnijnomu-navchanni/" TargetMode="External"/><Relationship Id="rId3" Type="http://schemas.openxmlformats.org/officeDocument/2006/relationships/hyperlink" Target="https://nus.org.ua/articles/navchannya-vdoma-praktychni-porady-dlya-vchyteliv-vid-psyhologyni-svitlany-rojz" TargetMode="External"/><Relationship Id="rId7" Type="http://schemas.openxmlformats.org/officeDocument/2006/relationships/hyperlink" Target="https://nus.org.ua/articles/yak-pratsyuvaty-v-google-klas-pokrokova-instruktsiya/" TargetMode="External"/><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hyperlink" Target="https://museum-portal.com/" TargetMode="External"/><Relationship Id="rId5" Type="http://schemas.openxmlformats.org/officeDocument/2006/relationships/hyperlink" Target="https://childdevelop.com.ua/worksheets/" TargetMode="External"/><Relationship Id="rId4" Type="http://schemas.openxmlformats.org/officeDocument/2006/relationships/hyperlink" Target="https://nus.org.ua/articles/30-instrumentv-dlya-dystantsijnogo-navchannya-dobirka-nush/"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eet.google.com/"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meet.google.com/"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museum-portal.com/ua/mapa"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Кирил\Desktop\фон портфолыо\1677816709_bogatyr-club-p-albom-i-karandashi-foni-vkontakte-2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6201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786314" y="3286124"/>
            <a:ext cx="3857652" cy="3046988"/>
          </a:xfrm>
          <a:prstGeom prst="rect">
            <a:avLst/>
          </a:prstGeom>
          <a:noFill/>
        </p:spPr>
        <p:txBody>
          <a:bodyPr wrap="square" rtlCol="0">
            <a:spAutoFit/>
          </a:bodyPr>
          <a:lstStyle/>
          <a:p>
            <a:pPr algn="ctr"/>
            <a:r>
              <a:rPr lang="uk-UA" sz="2000" b="1" dirty="0" smtClean="0">
                <a:solidFill>
                  <a:srgbClr val="C00000"/>
                </a:solidFill>
              </a:rPr>
              <a:t>Використання ефективних сучасних методів та прийомів роботи під час дистанційного навчання в спеціальному закладі освіти.</a:t>
            </a:r>
            <a:endParaRPr lang="ru-RU" sz="2000" dirty="0" smtClean="0">
              <a:solidFill>
                <a:srgbClr val="C00000"/>
              </a:solidFill>
            </a:endParaRPr>
          </a:p>
          <a:p>
            <a:r>
              <a:rPr lang="uk-UA" sz="2000" b="1" dirty="0" smtClean="0"/>
              <a:t> </a:t>
            </a:r>
            <a:endParaRPr lang="ru-RU" sz="2000" dirty="0" smtClean="0"/>
          </a:p>
          <a:p>
            <a:r>
              <a:rPr lang="uk-UA" sz="1600" dirty="0" smtClean="0">
                <a:latin typeface="Times New Roman" pitchFamily="18" charset="0"/>
                <a:cs typeface="Times New Roman" pitchFamily="18" charset="0"/>
              </a:rPr>
              <a:t>Підготувала:</a:t>
            </a:r>
          </a:p>
          <a:p>
            <a:r>
              <a:rPr lang="uk-UA" sz="1600" dirty="0" smtClean="0">
                <a:latin typeface="Times New Roman" pitchFamily="18" charset="0"/>
                <a:cs typeface="Times New Roman" pitchFamily="18" charset="0"/>
              </a:rPr>
              <a:t>вчитель-дефектолог Кабанець М.П.,</a:t>
            </a:r>
            <a:r>
              <a:rPr lang="ru-RU"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виша</a:t>
            </a:r>
            <a:r>
              <a:rPr lang="uk-UA"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квал.кат</a:t>
            </a:r>
            <a:r>
              <a:rPr lang="uk-UA" sz="1600" dirty="0" smtClean="0">
                <a:latin typeface="Times New Roman" pitchFamily="18" charset="0"/>
                <a:cs typeface="Times New Roman" pitchFamily="18" charset="0"/>
              </a:rPr>
              <a:t>.,  пед. звання «старший учитель»</a:t>
            </a:r>
            <a:endParaRPr lang="ru-RU" sz="1600" dirty="0" smtClean="0">
              <a:latin typeface="Times New Roman" pitchFamily="18" charset="0"/>
              <a:cs typeface="Times New Roman" pitchFamily="18" charset="0"/>
            </a:endParaRPr>
          </a:p>
          <a:p>
            <a:pPr algn="ctr"/>
            <a:endParaRPr lang="ru-RU" sz="2400" dirty="0">
              <a:latin typeface="Gabriola" panose="04040605051002020D02" pitchFamily="82" charset="0"/>
              <a:cs typeface="Arabic Typesetting" panose="03020402040406030203" pitchFamily="66" charset="-78"/>
            </a:endParaRPr>
          </a:p>
        </p:txBody>
      </p:sp>
      <p:sp>
        <p:nvSpPr>
          <p:cNvPr id="25601" name="Rectangle 1"/>
          <p:cNvSpPr>
            <a:spLocks noChangeArrowheads="1"/>
          </p:cNvSpPr>
          <p:nvPr/>
        </p:nvSpPr>
        <p:spPr bwMode="auto">
          <a:xfrm>
            <a:off x="1571604" y="214290"/>
            <a:ext cx="654512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Парасковіївська</a:t>
            </a:r>
            <a:r>
              <a:rPr kumimoji="0" lang="uk-UA"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спеціальна школа №40</a:t>
            </a:r>
            <a:r>
              <a:rPr lang="ru-RU" dirty="0" smtClean="0">
                <a:solidFill>
                  <a:schemeClr val="bg1"/>
                </a:solidFill>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Донецької обласної ради</a:t>
            </a:r>
            <a:endParaRPr kumimoji="0" lang="uk-UA"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289192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C:\Users\Кирил\Desktop\фон портфолыо\1687525206_bogatyr-club-p-lineika-uchenicheskaya-foni-instagram-20.jpg"/>
          <p:cNvPicPr>
            <a:picLocks noChangeAspect="1" noChangeArrowheads="1"/>
          </p:cNvPicPr>
          <p:nvPr/>
        </p:nvPicPr>
        <p:blipFill>
          <a:blip r:embed="rId2"/>
          <a:stretch>
            <a:fillRect/>
          </a:stretch>
        </p:blipFill>
        <p:spPr bwMode="auto">
          <a:xfrm>
            <a:off x="1" y="0"/>
            <a:ext cx="9143998"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0"/>
            <a:ext cx="53499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 та методи</a:t>
            </a:r>
          </a:p>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організації дистанційного навчання </a:t>
            </a:r>
            <a:endParaRPr lang="ru-RU" sz="2400" dirty="0"/>
          </a:p>
        </p:txBody>
      </p:sp>
      <p:sp>
        <p:nvSpPr>
          <p:cNvPr id="6" name="Заголовок 1"/>
          <p:cNvSpPr txBox="1">
            <a:spLocks/>
          </p:cNvSpPr>
          <p:nvPr/>
        </p:nvSpPr>
        <p:spPr>
          <a:xfrm>
            <a:off x="0" y="857232"/>
            <a:ext cx="5214974" cy="64291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Освітні</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подкасти</a:t>
            </a:r>
            <a:endParaRPr kumimoji="0" lang="ru-RU" sz="24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Объект 2"/>
          <p:cNvSpPr txBox="1">
            <a:spLocks/>
          </p:cNvSpPr>
          <p:nvPr/>
        </p:nvSpPr>
        <p:spPr>
          <a:xfrm>
            <a:off x="5072066" y="1857364"/>
            <a:ext cx="4071934" cy="4214842"/>
          </a:xfrm>
          <a:prstGeom prst="rect">
            <a:avLst/>
          </a:prstGeom>
          <a:solidFill>
            <a:schemeClr val="accent2">
              <a:lumMod val="20000"/>
              <a:lumOff val="80000"/>
            </a:schemeClr>
          </a:solidFill>
        </p:spPr>
        <p:txBody>
          <a:bodyPr vert="horz" lIns="91440" tIns="45720" rIns="91440" bIns="45720" rtlCol="0">
            <a:normAutofit fontScale="77500" lnSpcReduction="20000"/>
          </a:bodyPr>
          <a:lstStyle/>
          <a:p>
            <a:pPr lvl="0" algn="ctr">
              <a:spcBef>
                <a:spcPct val="20000"/>
              </a:spcBef>
            </a:pPr>
            <a:r>
              <a:rPr lang="uk-UA" sz="3100" b="1" dirty="0" err="1" smtClean="0">
                <a:solidFill>
                  <a:srgbClr val="002060"/>
                </a:solidFill>
                <a:latin typeface="Times New Roman" pitchFamily="18" charset="0"/>
                <a:cs typeface="Times New Roman" pitchFamily="18" charset="0"/>
              </a:rPr>
              <a:t>Подкаст-ресурс</a:t>
            </a:r>
            <a:r>
              <a:rPr lang="ru-RU" sz="3100" b="1" dirty="0" smtClean="0">
                <a:solidFill>
                  <a:srgbClr val="002060"/>
                </a:solidFill>
                <a:latin typeface="Times New Roman" pitchFamily="18" charset="0"/>
                <a:cs typeface="Times New Roman" pitchFamily="18" charset="0"/>
              </a:rPr>
              <a:t> </a:t>
            </a:r>
            <a:r>
              <a:rPr lang="en-US" sz="3100" b="1" dirty="0" smtClean="0">
                <a:solidFill>
                  <a:srgbClr val="002060"/>
                </a:solidFill>
                <a:latin typeface="Times New Roman" pitchFamily="18" charset="0"/>
                <a:cs typeface="Times New Roman" pitchFamily="18" charset="0"/>
              </a:rPr>
              <a:t>KULT</a:t>
            </a:r>
            <a:r>
              <a:rPr lang="en-US" sz="3600" b="1" dirty="0" smtClean="0">
                <a:solidFill>
                  <a:srgbClr val="002060"/>
                </a:solidFill>
                <a:latin typeface="Times New Roman" pitchFamily="18" charset="0"/>
                <a:cs typeface="Times New Roman" pitchFamily="18" charset="0"/>
              </a:rPr>
              <a:t>.</a:t>
            </a:r>
            <a:r>
              <a:rPr lang="en-US" sz="3600" dirty="0" smtClean="0">
                <a:solidFill>
                  <a:srgbClr val="002060"/>
                </a:solidFill>
                <a:latin typeface="Times New Roman" pitchFamily="18" charset="0"/>
                <a:cs typeface="Times New Roman" pitchFamily="18" charset="0"/>
              </a:rPr>
              <a:t> </a:t>
            </a:r>
            <a:endParaRPr lang="uk-UA" sz="3600" dirty="0" smtClean="0">
              <a:solidFill>
                <a:srgbClr val="002060"/>
              </a:solidFill>
              <a:latin typeface="Times New Roman" pitchFamily="18" charset="0"/>
              <a:cs typeface="Times New Roman" pitchFamily="18" charset="0"/>
            </a:endParaRPr>
          </a:p>
          <a:p>
            <a:pPr lvl="0" algn="just">
              <a:spcBef>
                <a:spcPct val="20000"/>
              </a:spcBef>
            </a:pP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Щоб</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зробити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заняття</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сучасними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пропоную</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учням</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замість</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звичної</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домашньої</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роботи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із</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літератури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історії</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чи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мистецтва</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прослухати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тематичний</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подкаст</a:t>
            </a:r>
            <a:r>
              <a:rPr lang="ru-RU" sz="2600" dirty="0" smtClean="0">
                <a:latin typeface="Times New Roman" pitchFamily="18" charset="0"/>
                <a:cs typeface="Times New Roman" pitchFamily="18" charset="0"/>
              </a:rPr>
              <a:t>. А </a:t>
            </a:r>
            <a:r>
              <a:rPr lang="ru-RU" sz="2600" dirty="0" err="1" smtClean="0">
                <a:latin typeface="Times New Roman" pitchFamily="18" charset="0"/>
                <a:cs typeface="Times New Roman" pitchFamily="18" charset="0"/>
              </a:rPr>
              <a:t>потім</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влаштовую</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рефлексію-обговорення</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під</a:t>
            </a:r>
            <a:r>
              <a:rPr lang="ru-RU" sz="2600" dirty="0" smtClean="0">
                <a:latin typeface="Times New Roman" pitchFamily="18" charset="0"/>
                <a:cs typeface="Times New Roman" pitchFamily="18" charset="0"/>
              </a:rPr>
              <a:t> час </a:t>
            </a:r>
            <a:r>
              <a:rPr lang="ru-RU" sz="2600" dirty="0" err="1" smtClean="0">
                <a:latin typeface="Times New Roman" pitchFamily="18" charset="0"/>
                <a:cs typeface="Times New Roman" pitchFamily="18" charset="0"/>
              </a:rPr>
              <a:t>наступного</a:t>
            </a:r>
            <a:r>
              <a:rPr lang="ru-RU" sz="2600" dirty="0" smtClean="0">
                <a:latin typeface="Times New Roman" pitchFamily="18" charset="0"/>
                <a:cs typeface="Times New Roman" pitchFamily="18" charset="0"/>
              </a:rPr>
              <a:t> уроку. </a:t>
            </a:r>
          </a:p>
          <a:p>
            <a:pPr algn="just"/>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Дуже</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цікаві</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матеріали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публікує</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подкаст-ресурс</a:t>
            </a:r>
            <a:r>
              <a:rPr lang="ru-RU"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KULT.</a:t>
            </a:r>
            <a:r>
              <a:rPr lang="en-US"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Тут </a:t>
            </a:r>
            <a:r>
              <a:rPr lang="ru-RU" sz="2600" dirty="0" err="1" smtClean="0">
                <a:latin typeface="Times New Roman" pitchFamily="18" charset="0"/>
                <a:cs typeface="Times New Roman" pitchFamily="18" charset="0"/>
              </a:rPr>
              <a:t>є</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безліч</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цікавих</a:t>
            </a:r>
            <a:r>
              <a:rPr lang="ru-RU" sz="2600" dirty="0" smtClean="0">
                <a:latin typeface="Times New Roman" pitchFamily="18" charset="0"/>
                <a:cs typeface="Times New Roman" pitchFamily="18" charset="0"/>
              </a:rPr>
              <a:t> тем: «</a:t>
            </a:r>
            <a:r>
              <a:rPr lang="ru-RU" sz="2600" dirty="0" err="1" smtClean="0">
                <a:latin typeface="Times New Roman" pitchFamily="18" charset="0"/>
                <a:cs typeface="Times New Roman" pitchFamily="18" charset="0"/>
              </a:rPr>
              <a:t>Що</a:t>
            </a:r>
            <a:r>
              <a:rPr lang="ru-RU" sz="2600" dirty="0" smtClean="0">
                <a:latin typeface="Times New Roman" pitchFamily="18" charset="0"/>
                <a:cs typeface="Times New Roman" pitchFamily="18" charset="0"/>
              </a:rPr>
              <a:t> нам </a:t>
            </a:r>
            <a:r>
              <a:rPr lang="ru-RU" sz="2600" dirty="0" err="1" smtClean="0">
                <a:latin typeface="Times New Roman" pitchFamily="18" charset="0"/>
                <a:cs typeface="Times New Roman" pitchFamily="18" charset="0"/>
              </a:rPr>
              <a:t>дає</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читання</a:t>
            </a:r>
            <a:r>
              <a:rPr lang="ru-RU" sz="2600" dirty="0" smtClean="0">
                <a:latin typeface="Times New Roman" pitchFamily="18" charset="0"/>
                <a:cs typeface="Times New Roman" pitchFamily="18" charset="0"/>
              </a:rPr>
              <a:t>?», «Т. Шевченко. Поема «СОН», «Леся </a:t>
            </a:r>
            <a:r>
              <a:rPr lang="ru-RU" sz="2600" dirty="0" err="1" smtClean="0">
                <a:latin typeface="Times New Roman" pitchFamily="18" charset="0"/>
                <a:cs typeface="Times New Roman" pitchFamily="18" charset="0"/>
              </a:rPr>
              <a:t>Українка</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світ</a:t>
            </a:r>
            <a:r>
              <a:rPr lang="ru-RU" sz="2600" dirty="0" smtClean="0">
                <a:latin typeface="Times New Roman" pitchFamily="18" charset="0"/>
                <a:cs typeface="Times New Roman" pitchFamily="18" charset="0"/>
              </a:rPr>
              <a:t> як горизонт», та </a:t>
            </a:r>
            <a:r>
              <a:rPr lang="ru-RU" sz="2600" dirty="0" err="1" smtClean="0">
                <a:latin typeface="Times New Roman" pitchFamily="18" charset="0"/>
                <a:cs typeface="Times New Roman" pitchFamily="18" charset="0"/>
              </a:rPr>
              <a:t>багато</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інших</a:t>
            </a:r>
            <a:r>
              <a:rPr lang="ru-RU" sz="2600" dirty="0" smtClean="0">
                <a:latin typeface="Times New Roman" pitchFamily="18" charset="0"/>
                <a:cs typeface="Times New Roman" pitchFamily="18" charset="0"/>
              </a:rPr>
              <a:t>.</a:t>
            </a:r>
            <a:endParaRPr lang="ru-RU" sz="2600" dirty="0">
              <a:latin typeface="Times New Roman" pitchFamily="18" charset="0"/>
              <a:cs typeface="Times New Roman" pitchFamily="18" charset="0"/>
            </a:endParaRPr>
          </a:p>
        </p:txBody>
      </p:sp>
      <p:pic>
        <p:nvPicPr>
          <p:cNvPr id="19458" name="Picture 2" descr="C:\Users\User\Desktop\изображение_viber_2024-01-09_13-50-32-824.jpg"/>
          <p:cNvPicPr>
            <a:picLocks noChangeAspect="1" noChangeArrowheads="1"/>
          </p:cNvPicPr>
          <p:nvPr/>
        </p:nvPicPr>
        <p:blipFill>
          <a:blip r:embed="rId3"/>
          <a:stretch>
            <a:fillRect/>
          </a:stretch>
        </p:blipFill>
        <p:spPr bwMode="auto">
          <a:xfrm>
            <a:off x="0" y="1500174"/>
            <a:ext cx="5072066" cy="2296064"/>
          </a:xfrm>
          <a:prstGeom prst="rect">
            <a:avLst/>
          </a:prstGeom>
          <a:noFill/>
        </p:spPr>
      </p:pic>
      <p:pic>
        <p:nvPicPr>
          <p:cNvPr id="19460" name="Picture 4" descr="C:\Users\User\Desktop\изображение_viber_2024-01-09_13-55-02-234.jpg"/>
          <p:cNvPicPr>
            <a:picLocks noChangeAspect="1" noChangeArrowheads="1"/>
          </p:cNvPicPr>
          <p:nvPr/>
        </p:nvPicPr>
        <p:blipFill>
          <a:blip r:embed="rId4"/>
          <a:stretch>
            <a:fillRect/>
          </a:stretch>
        </p:blipFill>
        <p:spPr bwMode="auto">
          <a:xfrm>
            <a:off x="0" y="4000504"/>
            <a:ext cx="4881871" cy="2332451"/>
          </a:xfrm>
          <a:prstGeom prst="rect">
            <a:avLst/>
          </a:prstGeom>
          <a:noFill/>
        </p:spPr>
      </p:pic>
    </p:spTree>
    <p:extLst>
      <p:ext uri="{BB962C8B-B14F-4D97-AF65-F5344CB8AC3E}">
        <p14:creationId xmlns:p14="http://schemas.microsoft.com/office/powerpoint/2010/main" xmlns="" val="259677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C:\Users\Кирил\Desktop\фон портфолыо\1687525206_bogatyr-club-p-lineika-uchenicheskaya-foni-instagram-20.jpg"/>
          <p:cNvPicPr>
            <a:picLocks noChangeAspect="1" noChangeArrowheads="1"/>
          </p:cNvPicPr>
          <p:nvPr/>
        </p:nvPicPr>
        <p:blipFill>
          <a:blip r:embed="rId2"/>
          <a:stretch>
            <a:fillRect/>
          </a:stretch>
        </p:blipFill>
        <p:spPr bwMode="auto">
          <a:xfrm>
            <a:off x="2" y="0"/>
            <a:ext cx="9143998"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0"/>
            <a:ext cx="53499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 та методи</a:t>
            </a:r>
          </a:p>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організації дистанційного навчання </a:t>
            </a:r>
            <a:endParaRPr lang="ru-RU" sz="2400" dirty="0"/>
          </a:p>
        </p:txBody>
      </p:sp>
      <p:sp>
        <p:nvSpPr>
          <p:cNvPr id="6" name="Заголовок 1"/>
          <p:cNvSpPr txBox="1">
            <a:spLocks/>
          </p:cNvSpPr>
          <p:nvPr/>
        </p:nvSpPr>
        <p:spPr>
          <a:xfrm>
            <a:off x="5357818" y="0"/>
            <a:ext cx="3500462" cy="642918"/>
          </a:xfrm>
          <a:prstGeom prst="rect">
            <a:avLst/>
          </a:prstGeom>
        </p:spPr>
        <p:txBody>
          <a:bodyPr vert="horz" lIns="91440" tIns="45720" rIns="91440" bIns="45720" rtlCol="0" anchor="ctr">
            <a:normAutofit fontScale="97500"/>
          </a:bodyPr>
          <a:lstStyle/>
          <a:p>
            <a:pPr algn="ctr"/>
            <a:r>
              <a:rPr lang="uk-UA" sz="2400" b="1" u="sng" dirty="0" err="1" smtClean="0"/>
              <a:t>Онлайн-екскурсії</a:t>
            </a:r>
            <a:r>
              <a:rPr lang="uk-UA" sz="2400" b="1" u="sng" dirty="0" smtClean="0"/>
              <a:t>.</a:t>
            </a:r>
            <a:endParaRPr lang="ru-RU" sz="2400" u="sng" dirty="0"/>
          </a:p>
        </p:txBody>
      </p:sp>
      <p:sp>
        <p:nvSpPr>
          <p:cNvPr id="7" name="Объект 2"/>
          <p:cNvSpPr txBox="1">
            <a:spLocks/>
          </p:cNvSpPr>
          <p:nvPr/>
        </p:nvSpPr>
        <p:spPr>
          <a:xfrm>
            <a:off x="4429124" y="714356"/>
            <a:ext cx="4714876" cy="6143644"/>
          </a:xfrm>
          <a:prstGeom prst="rect">
            <a:avLst/>
          </a:prstGeom>
          <a:solidFill>
            <a:schemeClr val="accent2">
              <a:lumMod val="20000"/>
              <a:lumOff val="80000"/>
            </a:schemeClr>
          </a:solidFill>
        </p:spPr>
        <p:txBody>
          <a:bodyPr vert="horz" lIns="91440" tIns="45720" rIns="91440" bIns="45720" rtlCol="0">
            <a:noAutofit/>
          </a:bodyPr>
          <a:lstStyle/>
          <a:p>
            <a:pPr algn="just"/>
            <a:r>
              <a:rPr lang="uk-UA" sz="2000" dirty="0" smtClean="0">
                <a:latin typeface="Times New Roman" pitchFamily="18" charset="0"/>
                <a:cs typeface="Times New Roman" pitchFamily="18" charset="0"/>
              </a:rPr>
              <a:t>	</a:t>
            </a:r>
            <a:r>
              <a:rPr lang="uk-UA" sz="2000" b="1" dirty="0" smtClean="0">
                <a:solidFill>
                  <a:srgbClr val="002060"/>
                </a:solidFill>
                <a:latin typeface="Times New Roman" pitchFamily="18" charset="0"/>
                <a:cs typeface="Times New Roman" pitchFamily="18" charset="0"/>
              </a:rPr>
              <a:t>Екскурсія</a:t>
            </a:r>
            <a:r>
              <a:rPr lang="uk-UA"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відкриває широке коло можливостей для комплексного використання методів навчання, збільшує багаж знань учнів, допомагає ознайомити школярів, насамперед з досягненнями науки та визначними місцями, є ефективним засобом виховання емоційної сфери.</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В </a:t>
            </a:r>
            <a:r>
              <a:rPr lang="uk-UA" sz="2000" dirty="0" smtClean="0">
                <a:latin typeface="Times New Roman" pitchFamily="18" charset="0"/>
                <a:cs typeface="Times New Roman" pitchFamily="18" charset="0"/>
              </a:rPr>
              <a:t>своїй роботі я використовую п</a:t>
            </a:r>
            <a:r>
              <a:rPr lang="ru-RU" sz="2000" dirty="0" err="1" smtClean="0">
                <a:latin typeface="Times New Roman" pitchFamily="18" charset="0"/>
                <a:cs typeface="Times New Roman" pitchFamily="18" charset="0"/>
              </a:rPr>
              <a:t>роєкт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Музейний</a:t>
            </a:r>
            <a:r>
              <a:rPr lang="ru-RU" sz="2000" dirty="0" smtClean="0">
                <a:latin typeface="Times New Roman" pitchFamily="18" charset="0"/>
                <a:cs typeface="Times New Roman" pitchFamily="18" charset="0"/>
              </a:rPr>
              <a:t> портал»</a:t>
            </a:r>
            <a:r>
              <a:rPr lang="uk-UA" sz="2000" dirty="0" smtClean="0">
                <a:latin typeface="Times New Roman" pitchFamily="18" charset="0"/>
                <a:cs typeface="Times New Roman" pitchFamily="18" charset="0"/>
              </a:rPr>
              <a:t>, який</a:t>
            </a:r>
            <a:r>
              <a:rPr lang="ru-RU" sz="2000" dirty="0" smtClean="0">
                <a:latin typeface="Times New Roman" pitchFamily="18" charset="0"/>
                <a:cs typeface="Times New Roman" pitchFamily="18" charset="0"/>
              </a:rPr>
              <a:t> створено для </a:t>
            </a:r>
            <a:r>
              <a:rPr lang="ru-RU" sz="2000" dirty="0" err="1" smtClean="0">
                <a:latin typeface="Times New Roman" pitchFamily="18" charset="0"/>
                <a:cs typeface="Times New Roman" pitchFamily="18" charset="0"/>
              </a:rPr>
              <a:t>популяризації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культури</a:t>
            </a:r>
            <a:r>
              <a:rPr lang="ru-RU" sz="2000" dirty="0" smtClean="0">
                <a:latin typeface="Times New Roman" pitchFamily="18" charset="0"/>
                <a:cs typeface="Times New Roman" pitchFamily="18" charset="0"/>
              </a:rPr>
              <a:t>, науки та </a:t>
            </a:r>
            <a:r>
              <a:rPr lang="ru-RU" sz="2000" dirty="0" err="1" smtClean="0">
                <a:latin typeface="Times New Roman" pitchFamily="18" charset="0"/>
                <a:cs typeface="Times New Roman" pitchFamily="18" charset="0"/>
              </a:rPr>
              <a:t>музейної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справи</a:t>
            </a:r>
            <a:r>
              <a:rPr lang="ru-RU" sz="2000" dirty="0" smtClean="0">
                <a:latin typeface="Times New Roman" pitchFamily="18" charset="0"/>
                <a:cs typeface="Times New Roman" pitchFamily="18" charset="0"/>
              </a:rPr>
              <a:t>. Портал </a:t>
            </a:r>
            <a:r>
              <a:rPr lang="ru-RU" sz="2000" dirty="0" err="1" smtClean="0">
                <a:latin typeface="Times New Roman" pitchFamily="18" charset="0"/>
                <a:cs typeface="Times New Roman" pitchFamily="18" charset="0"/>
              </a:rPr>
              <a:t>надає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інформацію</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актуальні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музейного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світу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a:t>
            </a:r>
            <a:r>
              <a:rPr lang="ru-RU" sz="2000" dirty="0" smtClean="0">
                <a:latin typeface="Times New Roman" pitchFamily="18" charset="0"/>
                <a:cs typeface="Times New Roman" pitchFamily="18" charset="0"/>
              </a:rPr>
              <a:t> доступ до </a:t>
            </a:r>
            <a:r>
              <a:rPr lang="ru-RU" sz="2000" dirty="0" err="1" smtClean="0">
                <a:latin typeface="Times New Roman" pitchFamily="18" charset="0"/>
                <a:cs typeface="Times New Roman" pitchFamily="18" charset="0"/>
              </a:rPr>
              <a:t>бази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інформацією</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музеї</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експозиції</a:t>
            </a:r>
            <a:r>
              <a:rPr lang="ru-RU" sz="2000" dirty="0" smtClean="0">
                <a:latin typeface="Times New Roman" pitchFamily="18" charset="0"/>
                <a:cs typeface="Times New Roman" pitchFamily="18" charset="0"/>
              </a:rPr>
              <a:t>. </a:t>
            </a:r>
          </a:p>
          <a:p>
            <a:pPr algn="just"/>
            <a:r>
              <a:rPr lang="uk-UA" sz="2000" dirty="0" smtClean="0">
                <a:latin typeface="Times New Roman" pitchFamily="18" charset="0"/>
                <a:cs typeface="Times New Roman" pitchFamily="18" charset="0"/>
              </a:rPr>
              <a:t>	Використання </a:t>
            </a:r>
            <a:r>
              <a:rPr lang="uk-UA" sz="2000" dirty="0" smtClean="0">
                <a:latin typeface="Times New Roman" pitchFamily="18" charset="0"/>
                <a:cs typeface="Times New Roman" pitchFamily="18" charset="0"/>
              </a:rPr>
              <a:t>віртуальної екскурсії робить навчальний процес більш цікавим, якісним </a:t>
            </a:r>
            <a:r>
              <a:rPr lang="uk-UA" sz="2000" dirty="0" smtClean="0">
                <a:latin typeface="Times New Roman" pitchFamily="18" charset="0"/>
                <a:cs typeface="Times New Roman" pitchFamily="18" charset="0"/>
              </a:rPr>
              <a:t>та  </a:t>
            </a:r>
            <a:r>
              <a:rPr lang="uk-UA" sz="2000" dirty="0" smtClean="0">
                <a:latin typeface="Times New Roman" pitchFamily="18" charset="0"/>
                <a:cs typeface="Times New Roman" pitchFamily="18" charset="0"/>
              </a:rPr>
              <a:t>результативним.</a:t>
            </a:r>
            <a:endParaRPr lang="ru-RU" sz="2000" dirty="0">
              <a:latin typeface="Times New Roman" pitchFamily="18" charset="0"/>
              <a:cs typeface="Times New Roman" pitchFamily="18" charset="0"/>
            </a:endParaRPr>
          </a:p>
        </p:txBody>
      </p:sp>
      <p:pic>
        <p:nvPicPr>
          <p:cNvPr id="19458" name="Picture 2" descr="C:\Users\User\Desktop\изображение_viber_2024-01-09_13-50-32-824.jpg"/>
          <p:cNvPicPr>
            <a:picLocks noChangeAspect="1" noChangeArrowheads="1"/>
          </p:cNvPicPr>
          <p:nvPr/>
        </p:nvPicPr>
        <p:blipFill>
          <a:blip r:embed="rId3" cstate="print"/>
          <a:stretch>
            <a:fillRect/>
          </a:stretch>
        </p:blipFill>
        <p:spPr bwMode="auto">
          <a:xfrm>
            <a:off x="214282" y="928670"/>
            <a:ext cx="4143404" cy="1938874"/>
          </a:xfrm>
          <a:prstGeom prst="rect">
            <a:avLst/>
          </a:prstGeom>
          <a:noFill/>
        </p:spPr>
      </p:pic>
      <p:pic>
        <p:nvPicPr>
          <p:cNvPr id="19460" name="Picture 4" descr="C:\Users\User\Desktop\изображение_viber_2024-01-09_13-55-02-234.jpg"/>
          <p:cNvPicPr>
            <a:picLocks noChangeAspect="1" noChangeArrowheads="1"/>
          </p:cNvPicPr>
          <p:nvPr/>
        </p:nvPicPr>
        <p:blipFill>
          <a:blip r:embed="rId4" cstate="print"/>
          <a:stretch>
            <a:fillRect/>
          </a:stretch>
        </p:blipFill>
        <p:spPr bwMode="auto">
          <a:xfrm>
            <a:off x="214282" y="2928934"/>
            <a:ext cx="4128004" cy="1863553"/>
          </a:xfrm>
          <a:prstGeom prst="rect">
            <a:avLst/>
          </a:prstGeom>
          <a:noFill/>
        </p:spPr>
      </p:pic>
      <p:pic>
        <p:nvPicPr>
          <p:cNvPr id="1026" name="Picture 2" descr="C:\Users\User\Desktop\изображение_viber_2023-12-14_10-34-13-765.jpg"/>
          <p:cNvPicPr>
            <a:picLocks noChangeAspect="1" noChangeArrowheads="1"/>
          </p:cNvPicPr>
          <p:nvPr/>
        </p:nvPicPr>
        <p:blipFill>
          <a:blip r:embed="rId5"/>
          <a:srcRect/>
          <a:stretch>
            <a:fillRect/>
          </a:stretch>
        </p:blipFill>
        <p:spPr bwMode="auto">
          <a:xfrm>
            <a:off x="214282" y="4751400"/>
            <a:ext cx="4143404" cy="2106600"/>
          </a:xfrm>
          <a:prstGeom prst="rect">
            <a:avLst/>
          </a:prstGeom>
          <a:noFill/>
        </p:spPr>
      </p:pic>
    </p:spTree>
    <p:extLst>
      <p:ext uri="{BB962C8B-B14F-4D97-AF65-F5344CB8AC3E}">
        <p14:creationId xmlns:p14="http://schemas.microsoft.com/office/powerpoint/2010/main" xmlns="" val="2596772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C:\Users\Кирил\Desktop\фон портфолыо\1687525206_bogatyr-club-p-lineika-uchenicheskaya-foni-instagram-20.jpg"/>
          <p:cNvPicPr>
            <a:picLocks noChangeAspect="1" noChangeArrowheads="1"/>
          </p:cNvPicPr>
          <p:nvPr/>
        </p:nvPicPr>
        <p:blipFill>
          <a:blip r:embed="rId2"/>
          <a:stretch>
            <a:fillRect/>
          </a:stretch>
        </p:blipFill>
        <p:spPr bwMode="auto">
          <a:xfrm>
            <a:off x="1" y="0"/>
            <a:ext cx="9143998"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0"/>
            <a:ext cx="53499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 та методи</a:t>
            </a:r>
          </a:p>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організації дистанційного навчання </a:t>
            </a:r>
            <a:endParaRPr lang="ru-RU" sz="2400" dirty="0"/>
          </a:p>
        </p:txBody>
      </p:sp>
      <p:sp>
        <p:nvSpPr>
          <p:cNvPr id="6" name="Заголовок 1"/>
          <p:cNvSpPr txBox="1">
            <a:spLocks/>
          </p:cNvSpPr>
          <p:nvPr/>
        </p:nvSpPr>
        <p:spPr>
          <a:xfrm>
            <a:off x="2071670" y="857232"/>
            <a:ext cx="5214974" cy="642918"/>
          </a:xfrm>
          <a:prstGeom prst="rect">
            <a:avLst/>
          </a:prstGeom>
        </p:spPr>
        <p:txBody>
          <a:bodyPr vert="horz" lIns="91440" tIns="45720" rIns="91440" bIns="45720" rtlCol="0" anchor="ctr">
            <a:normAutofit fontScale="97500"/>
          </a:bodyPr>
          <a:lstStyle/>
          <a:p>
            <a:pPr lvl="0" algn="ctr">
              <a:spcBef>
                <a:spcPct val="0"/>
              </a:spcBef>
              <a:defRPr/>
            </a:pPr>
            <a:r>
              <a:rPr lang="uk-UA" sz="2400" b="1" dirty="0" err="1" smtClean="0">
                <a:latin typeface="Arial" panose="020B0604020202020204" pitchFamily="34" charset="0"/>
                <a:cs typeface="Arial" panose="020B0604020202020204" pitchFamily="34" charset="0"/>
              </a:rPr>
              <a:t>Викоритання</a:t>
            </a:r>
            <a:r>
              <a:rPr lang="uk-UA"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YouTube</a:t>
            </a:r>
            <a:r>
              <a:rPr lang="uk-UA" sz="2400" b="1" dirty="0" smtClean="0">
                <a:latin typeface="Arial" panose="020B0604020202020204" pitchFamily="34" charset="0"/>
                <a:cs typeface="Arial" panose="020B0604020202020204" pitchFamily="34" charset="0"/>
              </a:rPr>
              <a:t>.</a:t>
            </a:r>
            <a:endParaRPr kumimoji="0" lang="ru-RU" sz="24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Объект 2"/>
          <p:cNvSpPr txBox="1">
            <a:spLocks/>
          </p:cNvSpPr>
          <p:nvPr/>
        </p:nvSpPr>
        <p:spPr>
          <a:xfrm>
            <a:off x="5072066" y="1928802"/>
            <a:ext cx="4071934" cy="4714884"/>
          </a:xfrm>
          <a:prstGeom prst="rect">
            <a:avLst/>
          </a:prstGeom>
          <a:solidFill>
            <a:schemeClr val="accent2">
              <a:lumMod val="20000"/>
              <a:lumOff val="80000"/>
            </a:schemeClr>
          </a:solidFill>
        </p:spPr>
        <p:txBody>
          <a:bodyPr vert="horz" lIns="91440" tIns="45720" rIns="91440" bIns="45720" rtlCol="0">
            <a:normAutofit lnSpcReduction="10000"/>
          </a:bodyPr>
          <a:lstStyle/>
          <a:p>
            <a:pPr algn="just"/>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YouTube</a:t>
            </a:r>
            <a:r>
              <a:rPr lang="uk-UA"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 один з найбільш відвідуваних сайтів у світі. І не лише через котиків або музичних кліпів: нині тут розміщено понад 10000000 відеороликів з</a:t>
            </a:r>
          </a:p>
          <a:p>
            <a:pPr algn="just"/>
            <a:r>
              <a:rPr lang="uk-UA" sz="2400" dirty="0" smtClean="0">
                <a:latin typeface="Times New Roman" pitchFamily="18" charset="0"/>
                <a:cs typeface="Times New Roman" pitchFamily="18" charset="0"/>
              </a:rPr>
              <a:t>позначенням «освіта». </a:t>
            </a:r>
          </a:p>
          <a:p>
            <a:pPr algn="just"/>
            <a:r>
              <a:rPr lang="uk-UA" sz="2400" dirty="0" smtClean="0">
                <a:latin typeface="Times New Roman" pitchFamily="18" charset="0"/>
                <a:cs typeface="Times New Roman" pitchFamily="18" charset="0"/>
              </a:rPr>
              <a:t>	Як </a:t>
            </a:r>
            <a:r>
              <a:rPr lang="uk-UA" sz="2400" dirty="0" smtClean="0">
                <a:latin typeface="Times New Roman" pitchFamily="18" charset="0"/>
                <a:cs typeface="Times New Roman" pitchFamily="18" charset="0"/>
              </a:rPr>
              <a:t>абсолютно безкоштовний засіб, він надає величезні можливості для використання на уроці в якості додаткового освітнього ресурсу.</a:t>
            </a:r>
            <a:endParaRPr lang="uk-UA" sz="2400" dirty="0">
              <a:latin typeface="Times New Roman" pitchFamily="18" charset="0"/>
              <a:cs typeface="Times New Roman" pitchFamily="18" charset="0"/>
            </a:endParaRPr>
          </a:p>
        </p:txBody>
      </p:sp>
      <p:pic>
        <p:nvPicPr>
          <p:cNvPr id="19458" name="Picture 2" descr="C:\Users\User\Desktop\изображение_viber_2024-01-09_13-50-32-824.jpg"/>
          <p:cNvPicPr>
            <a:picLocks noChangeAspect="1" noChangeArrowheads="1"/>
          </p:cNvPicPr>
          <p:nvPr/>
        </p:nvPicPr>
        <p:blipFill>
          <a:blip r:embed="rId3"/>
          <a:stretch>
            <a:fillRect/>
          </a:stretch>
        </p:blipFill>
        <p:spPr bwMode="auto">
          <a:xfrm>
            <a:off x="0" y="1400979"/>
            <a:ext cx="4857752" cy="2731152"/>
          </a:xfrm>
          <a:prstGeom prst="rect">
            <a:avLst/>
          </a:prstGeom>
          <a:noFill/>
        </p:spPr>
      </p:pic>
      <p:pic>
        <p:nvPicPr>
          <p:cNvPr id="19460" name="Picture 4" descr="C:\Users\User\Desktop\изображение_viber_2024-01-09_13-55-02-234.jpg"/>
          <p:cNvPicPr>
            <a:picLocks noChangeAspect="1" noChangeArrowheads="1"/>
          </p:cNvPicPr>
          <p:nvPr/>
        </p:nvPicPr>
        <p:blipFill>
          <a:blip r:embed="rId4"/>
          <a:stretch>
            <a:fillRect/>
          </a:stretch>
        </p:blipFill>
        <p:spPr bwMode="auto">
          <a:xfrm>
            <a:off x="48975" y="4147186"/>
            <a:ext cx="4821579" cy="2710814"/>
          </a:xfrm>
          <a:prstGeom prst="rect">
            <a:avLst/>
          </a:prstGeom>
          <a:noFill/>
        </p:spPr>
      </p:pic>
    </p:spTree>
    <p:extLst>
      <p:ext uri="{BB962C8B-B14F-4D97-AF65-F5344CB8AC3E}">
        <p14:creationId xmlns:p14="http://schemas.microsoft.com/office/powerpoint/2010/main" xmlns="" val="2596772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C:\Users\Кирил\Desktop\фон портфолыо\1687525206_bogatyr-club-p-lineika-uchenicheskaya-foni-instagram-20.jpg"/>
          <p:cNvPicPr>
            <a:picLocks noChangeAspect="1" noChangeArrowheads="1"/>
          </p:cNvPicPr>
          <p:nvPr/>
        </p:nvPicPr>
        <p:blipFill>
          <a:blip r:embed="rId2"/>
          <a:stretch>
            <a:fillRect/>
          </a:stretch>
        </p:blipFill>
        <p:spPr bwMode="auto">
          <a:xfrm>
            <a:off x="1" y="0"/>
            <a:ext cx="9143998"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0"/>
            <a:ext cx="53499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 та методи</a:t>
            </a:r>
          </a:p>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організації дистанційного навчання </a:t>
            </a:r>
            <a:endParaRPr lang="ru-RU" sz="2400" dirty="0"/>
          </a:p>
        </p:txBody>
      </p:sp>
      <p:sp>
        <p:nvSpPr>
          <p:cNvPr id="6" name="Заголовок 1"/>
          <p:cNvSpPr txBox="1">
            <a:spLocks/>
          </p:cNvSpPr>
          <p:nvPr/>
        </p:nvSpPr>
        <p:spPr>
          <a:xfrm>
            <a:off x="1928794" y="785794"/>
            <a:ext cx="5214974" cy="64291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Віртуальні</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дошки</a:t>
            </a:r>
            <a:endParaRPr kumimoji="0" lang="ru-RU" sz="24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Объект 2"/>
          <p:cNvSpPr txBox="1">
            <a:spLocks/>
          </p:cNvSpPr>
          <p:nvPr/>
        </p:nvSpPr>
        <p:spPr>
          <a:xfrm>
            <a:off x="5072066" y="1643050"/>
            <a:ext cx="4071934" cy="4714884"/>
          </a:xfrm>
          <a:prstGeom prst="rect">
            <a:avLst/>
          </a:prstGeom>
          <a:solidFill>
            <a:schemeClr val="accent2">
              <a:lumMod val="20000"/>
              <a:lumOff val="80000"/>
            </a:schemeClr>
          </a:solidFill>
        </p:spPr>
        <p:txBody>
          <a:bodyPr vert="horz" lIns="91440" tIns="45720" rIns="91440" bIns="45720" rtlCol="0">
            <a:normAutofit fontScale="85000" lnSpcReduction="10000"/>
          </a:bodyPr>
          <a:lstStyle/>
          <a:p>
            <a:pPr lvl="0" algn="ctr">
              <a:spcBef>
                <a:spcPct val="20000"/>
              </a:spcBef>
            </a:pPr>
            <a:endParaRPr lang="uk-UA" sz="3600" dirty="0" smtClean="0">
              <a:solidFill>
                <a:srgbClr val="002060"/>
              </a:solidFill>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Для </a:t>
            </a:r>
            <a:r>
              <a:rPr lang="ru-RU" sz="2400" dirty="0" err="1" smtClean="0">
                <a:latin typeface="Times New Roman" pitchFamily="18" charset="0"/>
                <a:cs typeface="Times New Roman" pitchFamily="18" charset="0"/>
              </a:rPr>
              <a:t>швидкого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отримання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учнів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використовую</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віртуальні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дошки</a:t>
            </a:r>
            <a:r>
              <a:rPr lang="ru-RU"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Наприклад</a:t>
            </a:r>
            <a:r>
              <a:rPr lang="ru-RU" sz="2400" dirty="0" smtClean="0">
                <a:latin typeface="Times New Roman" pitchFamily="18" charset="0"/>
                <a:cs typeface="Times New Roman" pitchFamily="18" charset="0"/>
              </a:rPr>
              <a:t>, </a:t>
            </a:r>
            <a:r>
              <a:rPr lang="ru-RU" sz="2400" b="1" i="1" dirty="0" err="1" smtClean="0">
                <a:solidFill>
                  <a:srgbClr val="002060"/>
                </a:solidFill>
                <a:latin typeface="Times New Roman" pitchFamily="18" charset="0"/>
                <a:cs typeface="Times New Roman" pitchFamily="18" charset="0"/>
              </a:rPr>
              <a:t>Jamboard</a:t>
            </a:r>
            <a:r>
              <a:rPr lang="ru-RU" sz="2400" b="1" i="1" dirty="0" smtClean="0">
                <a:solidFill>
                  <a:srgbClr val="002060"/>
                </a:solidFill>
                <a:latin typeface="Times New Roman" pitchFamily="18" charset="0"/>
                <a:cs typeface="Times New Roman" pitchFamily="18" charset="0"/>
              </a:rPr>
              <a:t>, </a:t>
            </a:r>
            <a:r>
              <a:rPr lang="ru-RU" sz="2400" b="1" i="1" dirty="0" err="1" smtClean="0">
                <a:solidFill>
                  <a:srgbClr val="002060"/>
                </a:solidFill>
                <a:latin typeface="Times New Roman" pitchFamily="18" charset="0"/>
                <a:cs typeface="Times New Roman" pitchFamily="18" charset="0"/>
              </a:rPr>
              <a:t>Padlet</a:t>
            </a:r>
            <a:r>
              <a:rPr lang="ru-RU" sz="2400" b="1" i="1" dirty="0" smtClean="0">
                <a:solidFill>
                  <a:srgbClr val="002060"/>
                </a:solidFill>
                <a:latin typeface="Times New Roman" pitchFamily="18" charset="0"/>
                <a:cs typeface="Times New Roman" pitchFamily="18" charset="0"/>
              </a:rPr>
              <a:t>.</a:t>
            </a:r>
            <a:r>
              <a:rPr lang="ru-RU" sz="2400" b="1" i="1"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Це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сервіси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дають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можливість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усім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учасникам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освітнього</a:t>
            </a:r>
            <a:r>
              <a:rPr lang="ru-RU" sz="2400" dirty="0" smtClean="0">
                <a:latin typeface="Times New Roman" pitchFamily="18" charset="0"/>
                <a:cs typeface="Times New Roman" pitchFamily="18" charset="0"/>
              </a:rPr>
              <a:t> процессу </a:t>
            </a:r>
            <a:r>
              <a:rPr lang="ru-RU" sz="2400" dirty="0" err="1" smtClean="0">
                <a:latin typeface="Times New Roman" pitchFamily="18" charset="0"/>
                <a:cs typeface="Times New Roman" pitchFamily="18" charset="0"/>
              </a:rPr>
              <a:t>спільно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працювати</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веб-дошці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a:t>
            </a:r>
            <a:r>
              <a:rPr lang="ru-RU" sz="2400" dirty="0" smtClean="0">
                <a:latin typeface="Times New Roman" pitchFamily="18" charset="0"/>
                <a:cs typeface="Times New Roman" pitchFamily="18" charset="0"/>
              </a:rPr>
              <a:t> яку </a:t>
            </a:r>
            <a:r>
              <a:rPr lang="ru-RU" sz="2400" dirty="0" err="1" smtClean="0">
                <a:latin typeface="Times New Roman" pitchFamily="18" charset="0"/>
                <a:cs typeface="Times New Roman" pitchFamily="18" charset="0"/>
              </a:rPr>
              <a:t>можна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прикріплювати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файли</a:t>
            </a:r>
            <a:r>
              <a:rPr lang="ru-RU" sz="2400" dirty="0" smtClean="0">
                <a:latin typeface="Times New Roman" pitchFamily="18" charset="0"/>
                <a:cs typeface="Times New Roman" pitchFamily="18" charset="0"/>
              </a:rPr>
              <a:t>, фото, </a:t>
            </a:r>
            <a:r>
              <a:rPr lang="ru-RU" sz="2400" dirty="0" err="1" smtClean="0">
                <a:latin typeface="Times New Roman" pitchFamily="18" charset="0"/>
                <a:cs typeface="Times New Roman" pitchFamily="18" charset="0"/>
              </a:rPr>
              <a:t>покликання</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сайти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тощо</a:t>
            </a:r>
            <a:r>
              <a:rPr lang="ru-RU"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Дошка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може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модеруватися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кількома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учасниками</a:t>
            </a:r>
            <a:r>
              <a:rPr lang="ru-RU" sz="2400" dirty="0" smtClean="0">
                <a:latin typeface="Times New Roman" pitchFamily="18" charset="0"/>
                <a:cs typeface="Times New Roman" pitchFamily="18" charset="0"/>
              </a:rPr>
              <a:t>, доступ для </a:t>
            </a:r>
            <a:r>
              <a:rPr lang="ru-RU" sz="2400" dirty="0" err="1" smtClean="0">
                <a:latin typeface="Times New Roman" pitchFamily="18" charset="0"/>
                <a:cs typeface="Times New Roman" pitchFamily="18" charset="0"/>
              </a:rPr>
              <a:t>читання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редагування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може</a:t>
            </a:r>
            <a:r>
              <a:rPr lang="ru-RU" sz="2400" dirty="0" smtClean="0">
                <a:latin typeface="Times New Roman" pitchFamily="18" charset="0"/>
                <a:cs typeface="Times New Roman" pitchFamily="18" charset="0"/>
              </a:rPr>
              <a:t> бути </a:t>
            </a:r>
            <a:r>
              <a:rPr lang="ru-RU" sz="2400" dirty="0" err="1" smtClean="0">
                <a:latin typeface="Times New Roman" pitchFamily="18" charset="0"/>
                <a:cs typeface="Times New Roman" pitchFamily="18" charset="0"/>
              </a:rPr>
              <a:t>відкритим</a:t>
            </a:r>
            <a:r>
              <a:rPr lang="ru-RU" sz="2400" dirty="0" smtClean="0">
                <a:latin typeface="Times New Roman" pitchFamily="18" charset="0"/>
                <a:cs typeface="Times New Roman" pitchFamily="18" charset="0"/>
              </a:rPr>
              <a:t> для </a:t>
            </a:r>
            <a:r>
              <a:rPr lang="ru-RU" sz="2400" dirty="0" err="1" smtClean="0">
                <a:latin typeface="Times New Roman" pitchFamily="18" charset="0"/>
                <a:cs typeface="Times New Roman" pitchFamily="18" charset="0"/>
              </a:rPr>
              <a:t>всіх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бажаючих</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19458" name="Picture 2" descr="C:\Users\User\Desktop\изображение_viber_2024-01-09_13-50-32-824.jpg"/>
          <p:cNvPicPr>
            <a:picLocks noChangeAspect="1" noChangeArrowheads="1"/>
          </p:cNvPicPr>
          <p:nvPr/>
        </p:nvPicPr>
        <p:blipFill>
          <a:blip r:embed="rId3"/>
          <a:stretch>
            <a:fillRect/>
          </a:stretch>
        </p:blipFill>
        <p:spPr bwMode="auto">
          <a:xfrm>
            <a:off x="45740" y="1500174"/>
            <a:ext cx="5026326" cy="2296066"/>
          </a:xfrm>
          <a:prstGeom prst="rect">
            <a:avLst/>
          </a:prstGeom>
          <a:noFill/>
        </p:spPr>
      </p:pic>
      <p:pic>
        <p:nvPicPr>
          <p:cNvPr id="19460" name="Picture 4" descr="C:\Users\User\Desktop\изображение_viber_2024-01-09_13-55-02-234.jpg"/>
          <p:cNvPicPr>
            <a:picLocks noChangeAspect="1" noChangeArrowheads="1"/>
          </p:cNvPicPr>
          <p:nvPr/>
        </p:nvPicPr>
        <p:blipFill>
          <a:blip r:embed="rId4" cstate="print"/>
          <a:stretch>
            <a:fillRect/>
          </a:stretch>
        </p:blipFill>
        <p:spPr bwMode="auto">
          <a:xfrm>
            <a:off x="0" y="3929066"/>
            <a:ext cx="4881871" cy="2571768"/>
          </a:xfrm>
          <a:prstGeom prst="rect">
            <a:avLst/>
          </a:prstGeom>
          <a:noFill/>
        </p:spPr>
      </p:pic>
    </p:spTree>
    <p:extLst>
      <p:ext uri="{BB962C8B-B14F-4D97-AF65-F5344CB8AC3E}">
        <p14:creationId xmlns:p14="http://schemas.microsoft.com/office/powerpoint/2010/main" xmlns="" val="2596772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C:\Users\Кирил\Desktop\фон портфолыо\1687525206_bogatyr-club-p-lineika-uchenicheskaya-foni-instagram-20.jpg"/>
          <p:cNvPicPr>
            <a:picLocks noChangeAspect="1" noChangeArrowheads="1"/>
          </p:cNvPicPr>
          <p:nvPr/>
        </p:nvPicPr>
        <p:blipFill>
          <a:blip r:embed="rId2"/>
          <a:stretch>
            <a:fillRect/>
          </a:stretch>
        </p:blipFill>
        <p:spPr bwMode="auto">
          <a:xfrm>
            <a:off x="1" y="0"/>
            <a:ext cx="9143998"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0"/>
            <a:ext cx="53499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 та методи</a:t>
            </a:r>
          </a:p>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організації дистанційного навчання </a:t>
            </a:r>
            <a:endParaRPr lang="ru-RU" sz="2400" dirty="0"/>
          </a:p>
        </p:txBody>
      </p:sp>
      <p:sp>
        <p:nvSpPr>
          <p:cNvPr id="6" name="Заголовок 1"/>
          <p:cNvSpPr txBox="1">
            <a:spLocks/>
          </p:cNvSpPr>
          <p:nvPr/>
        </p:nvSpPr>
        <p:spPr>
          <a:xfrm>
            <a:off x="2571736" y="785794"/>
            <a:ext cx="5214974" cy="64291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Групові</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форми</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роботи</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endParaRPr kumimoji="0" lang="ru-RU" sz="24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Объект 2"/>
          <p:cNvSpPr txBox="1">
            <a:spLocks/>
          </p:cNvSpPr>
          <p:nvPr/>
        </p:nvSpPr>
        <p:spPr>
          <a:xfrm>
            <a:off x="5072066" y="1785926"/>
            <a:ext cx="4071934" cy="5072074"/>
          </a:xfrm>
          <a:prstGeom prst="rect">
            <a:avLst/>
          </a:prstGeom>
          <a:solidFill>
            <a:schemeClr val="accent2">
              <a:lumMod val="20000"/>
              <a:lumOff val="80000"/>
            </a:schemeClr>
          </a:solidFill>
        </p:spPr>
        <p:txBody>
          <a:bodyPr vert="horz" lIns="91440" tIns="45720" rIns="91440" bIns="45720" rtlCol="0">
            <a:normAutofit fontScale="85000" lnSpcReduction="10000"/>
          </a:bodyPr>
          <a:lstStyle/>
          <a:p>
            <a:pPr algn="just"/>
            <a:r>
              <a:rPr lang="uk-UA" sz="2400" u="sng" dirty="0" smtClean="0">
                <a:latin typeface="Times New Roman" pitchFamily="18" charset="0"/>
                <a:cs typeface="Times New Roman" pitchFamily="18" charset="0"/>
              </a:rPr>
              <a:t>Наприклад.</a:t>
            </a:r>
            <a:endParaRPr lang="ru-RU" sz="2400" u="sng"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	Під </a:t>
            </a:r>
            <a:r>
              <a:rPr lang="uk-UA" sz="2400" dirty="0" smtClean="0">
                <a:latin typeface="Times New Roman" pitchFamily="18" charset="0"/>
                <a:cs typeface="Times New Roman" pitchFamily="18" charset="0"/>
              </a:rPr>
              <a:t>час закріплення матеріалу розділяю учнів на </a:t>
            </a:r>
            <a:r>
              <a:rPr lang="uk-UA" sz="2400" b="1" dirty="0" smtClean="0">
                <a:solidFill>
                  <a:srgbClr val="002060"/>
                </a:solidFill>
                <a:latin typeface="Times New Roman" pitchFamily="18" charset="0"/>
                <a:cs typeface="Times New Roman" pitchFamily="18" charset="0"/>
              </a:rPr>
              <a:t>кілька малих груп</a:t>
            </a:r>
            <a:r>
              <a:rPr lang="uk-UA" sz="2400" dirty="0" smtClean="0">
                <a:latin typeface="Times New Roman" pitchFamily="18" charset="0"/>
                <a:cs typeface="Times New Roman" pitchFamily="18" charset="0"/>
              </a:rPr>
              <a:t>, діти діють за інструкцією, спеціально розробленою для них мною. Кожний з учнів працює над своїм завданням, своєю частиною матеріалу до повного розуміння досліджуваного питання й завершення роботи над ним. Потім учні обмінюються знахідками таким чином, робота кожного є дуже важливою й істотною для роботи всіх інших, оскільки без неї завдання не буде вважатись виконаним</a:t>
            </a:r>
            <a:r>
              <a:rPr lang="ru-RU"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Після закінчення роботи оцінюю роботу всієї групи.</a:t>
            </a:r>
            <a:endParaRPr lang="uk-UA" sz="2400" dirty="0">
              <a:latin typeface="Times New Roman" pitchFamily="18" charset="0"/>
              <a:cs typeface="Times New Roman" pitchFamily="18" charset="0"/>
            </a:endParaRPr>
          </a:p>
        </p:txBody>
      </p:sp>
      <p:pic>
        <p:nvPicPr>
          <p:cNvPr id="19458" name="Picture 2" descr="C:\Users\User\Desktop\изображение_viber_2024-01-09_13-50-32-824.jpg"/>
          <p:cNvPicPr>
            <a:picLocks noChangeAspect="1" noChangeArrowheads="1"/>
          </p:cNvPicPr>
          <p:nvPr/>
        </p:nvPicPr>
        <p:blipFill>
          <a:blip r:embed="rId3"/>
          <a:stretch>
            <a:fillRect/>
          </a:stretch>
        </p:blipFill>
        <p:spPr bwMode="auto">
          <a:xfrm>
            <a:off x="285720" y="1285860"/>
            <a:ext cx="4572032" cy="2570513"/>
          </a:xfrm>
          <a:prstGeom prst="rect">
            <a:avLst/>
          </a:prstGeom>
          <a:noFill/>
        </p:spPr>
      </p:pic>
      <p:pic>
        <p:nvPicPr>
          <p:cNvPr id="19460" name="Picture 4" descr="C:\Users\User\Desktop\изображение_viber_2024-01-09_13-55-02-234.jpg"/>
          <p:cNvPicPr>
            <a:picLocks noChangeAspect="1" noChangeArrowheads="1"/>
          </p:cNvPicPr>
          <p:nvPr/>
        </p:nvPicPr>
        <p:blipFill>
          <a:blip r:embed="rId4"/>
          <a:stretch>
            <a:fillRect/>
          </a:stretch>
        </p:blipFill>
        <p:spPr bwMode="auto">
          <a:xfrm>
            <a:off x="214282" y="4000504"/>
            <a:ext cx="4714908" cy="2650842"/>
          </a:xfrm>
          <a:prstGeom prst="rect">
            <a:avLst/>
          </a:prstGeom>
          <a:noFill/>
        </p:spPr>
      </p:pic>
    </p:spTree>
    <p:extLst>
      <p:ext uri="{BB962C8B-B14F-4D97-AF65-F5344CB8AC3E}">
        <p14:creationId xmlns:p14="http://schemas.microsoft.com/office/powerpoint/2010/main" xmlns="" val="2596772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C:\Users\Кирил\Desktop\фон портфолыо\1687525206_bogatyr-club-p-lineika-uchenicheskaya-foni-instagram-20.jpg"/>
          <p:cNvPicPr>
            <a:picLocks noChangeAspect="1" noChangeArrowheads="1"/>
          </p:cNvPicPr>
          <p:nvPr/>
        </p:nvPicPr>
        <p:blipFill>
          <a:blip r:embed="rId2"/>
          <a:stretch>
            <a:fillRect/>
          </a:stretch>
        </p:blipFill>
        <p:spPr bwMode="auto">
          <a:xfrm>
            <a:off x="1" y="0"/>
            <a:ext cx="9143998"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0"/>
            <a:ext cx="500062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 та методи</a:t>
            </a:r>
          </a:p>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організації дистанційного навчання </a:t>
            </a:r>
            <a:endParaRPr lang="ru-RU" sz="2400" dirty="0"/>
          </a:p>
        </p:txBody>
      </p:sp>
      <p:sp>
        <p:nvSpPr>
          <p:cNvPr id="6" name="Заголовок 1"/>
          <p:cNvSpPr txBox="1">
            <a:spLocks/>
          </p:cNvSpPr>
          <p:nvPr/>
        </p:nvSpPr>
        <p:spPr>
          <a:xfrm>
            <a:off x="5429256" y="0"/>
            <a:ext cx="3714744" cy="642918"/>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Консультування</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батьків</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з</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питань</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освіти</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дітей</a:t>
            </a:r>
            <a:endParaRPr kumimoji="0" lang="ru-RU" sz="24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Объект 2"/>
          <p:cNvSpPr txBox="1">
            <a:spLocks/>
          </p:cNvSpPr>
          <p:nvPr/>
        </p:nvSpPr>
        <p:spPr>
          <a:xfrm>
            <a:off x="4714876" y="571480"/>
            <a:ext cx="4429124" cy="6286520"/>
          </a:xfrm>
          <a:prstGeom prst="rect">
            <a:avLst/>
          </a:prstGeom>
          <a:solidFill>
            <a:schemeClr val="accent2">
              <a:lumMod val="20000"/>
              <a:lumOff val="80000"/>
            </a:schemeClr>
          </a:solidFill>
        </p:spPr>
        <p:txBody>
          <a:bodyPr vert="horz" lIns="91440" tIns="45720" rIns="91440" bIns="45720" rtlCol="0">
            <a:noAutofit/>
          </a:bodyPr>
          <a:lstStyle/>
          <a:p>
            <a:pPr algn="just"/>
            <a:r>
              <a:rPr lang="uk-UA" sz="2000" dirty="0" smtClean="0">
                <a:latin typeface="Times New Roman" pitchFamily="18" charset="0"/>
                <a:cs typeface="Times New Roman" pitchFamily="18" charset="0"/>
              </a:rPr>
              <a:t>	</a:t>
            </a:r>
            <a:r>
              <a:rPr lang="uk-UA" b="1" dirty="0" smtClean="0">
                <a:solidFill>
                  <a:srgbClr val="002060"/>
                </a:solidFill>
                <a:latin typeface="Times New Roman" pitchFamily="18" charset="0"/>
                <a:cs typeface="Times New Roman" pitchFamily="18" charset="0"/>
              </a:rPr>
              <a:t>Сім’я</a:t>
            </a:r>
            <a:r>
              <a:rPr lang="uk-UA"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це </a:t>
            </a:r>
            <a:r>
              <a:rPr lang="uk-UA" dirty="0" err="1" smtClean="0">
                <a:latin typeface="Times New Roman" pitchFamily="18" charset="0"/>
                <a:cs typeface="Times New Roman" pitchFamily="18" charset="0"/>
              </a:rPr>
              <a:t>мікросоціум</a:t>
            </a:r>
            <a:r>
              <a:rPr lang="uk-UA" dirty="0" smtClean="0">
                <a:latin typeface="Times New Roman" pitchFamily="18" charset="0"/>
                <a:cs typeface="Times New Roman" pitchFamily="18" charset="0"/>
              </a:rPr>
              <a:t>, в якому формуються моральні якості дитини, її відношення до людей, уявлення про характер міжособистісних взаємин. І цей факт не можна упускати в роботі із дитиною з проблемами в розвитку.</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Втім </a:t>
            </a:r>
            <a:r>
              <a:rPr lang="uk-UA" dirty="0" smtClean="0">
                <a:latin typeface="Times New Roman" pitchFamily="18" charset="0"/>
                <a:cs typeface="Times New Roman" pitchFamily="18" charset="0"/>
              </a:rPr>
              <a:t>батьки, </a:t>
            </a:r>
            <a:r>
              <a:rPr lang="uk-UA" dirty="0" smtClean="0">
                <a:latin typeface="Times New Roman" pitchFamily="18" charset="0"/>
                <a:cs typeface="Times New Roman" pitchFamily="18" charset="0"/>
              </a:rPr>
              <a:t>потребують </a:t>
            </a:r>
            <a:r>
              <a:rPr lang="uk-UA" dirty="0" smtClean="0">
                <a:latin typeface="Times New Roman" pitchFamily="18" charset="0"/>
                <a:cs typeface="Times New Roman" pitchFamily="18" charset="0"/>
              </a:rPr>
              <a:t>відповідної підтримки і допомоги, що безумовно, підвищить у цьому їхню роль.</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Працюючи </a:t>
            </a:r>
            <a:r>
              <a:rPr lang="uk-UA" dirty="0" smtClean="0">
                <a:latin typeface="Times New Roman" pitchFamily="18" charset="0"/>
                <a:cs typeface="Times New Roman" pitchFamily="18" charset="0"/>
              </a:rPr>
              <a:t>з батьками, я ставлю перед собою такі завдання:</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допомогти сформувати адекватні взаємостосунки між батьками, іншими членами сім’ї та </a:t>
            </a:r>
            <a:r>
              <a:rPr lang="uk-UA" dirty="0" smtClean="0">
                <a:latin typeface="Times New Roman" pitchFamily="18" charset="0"/>
                <a:cs typeface="Times New Roman" pitchFamily="18" charset="0"/>
              </a:rPr>
              <a:t>дитиною; </a:t>
            </a:r>
            <a:r>
              <a:rPr lang="uk-UA" dirty="0" smtClean="0">
                <a:latin typeface="Times New Roman" pitchFamily="18" charset="0"/>
                <a:cs typeface="Times New Roman" pitchFamily="18" charset="0"/>
              </a:rPr>
              <a:t>допомогти дорослим створити комфортну для </a:t>
            </a:r>
            <a:r>
              <a:rPr lang="uk-UA" dirty="0" smtClean="0">
                <a:latin typeface="Times New Roman" pitchFamily="18" charset="0"/>
                <a:cs typeface="Times New Roman" pitchFamily="18" charset="0"/>
              </a:rPr>
              <a:t>дитини </a:t>
            </a:r>
            <a:r>
              <a:rPr lang="uk-UA" dirty="0" smtClean="0">
                <a:latin typeface="Times New Roman" pitchFamily="18" charset="0"/>
                <a:cs typeface="Times New Roman" pitchFamily="18" charset="0"/>
              </a:rPr>
              <a:t>сімейну </a:t>
            </a:r>
            <a:r>
              <a:rPr lang="uk-UA" dirty="0" smtClean="0">
                <a:latin typeface="Times New Roman" pitchFamily="18" charset="0"/>
                <a:cs typeface="Times New Roman" pitchFamily="18" charset="0"/>
              </a:rPr>
              <a:t>атмосферу; розширити </a:t>
            </a:r>
            <a:r>
              <a:rPr lang="uk-UA" dirty="0" smtClean="0">
                <a:latin typeface="Times New Roman" pitchFamily="18" charset="0"/>
                <a:cs typeface="Times New Roman" pitchFamily="18" charset="0"/>
              </a:rPr>
              <a:t>інформованість батьків про потенційні можливості дитини, її перспективи у різних аспектах </a:t>
            </a:r>
            <a:r>
              <a:rPr lang="uk-UA" dirty="0" smtClean="0">
                <a:latin typeface="Times New Roman" pitchFamily="18" charset="0"/>
                <a:cs typeface="Times New Roman" pitchFamily="18" charset="0"/>
              </a:rPr>
              <a:t>життя;</a:t>
            </a:r>
            <a:r>
              <a:rPr lang="ru-RU"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створити </a:t>
            </a:r>
            <a:r>
              <a:rPr lang="uk-UA" dirty="0" smtClean="0">
                <a:latin typeface="Times New Roman" pitchFamily="18" charset="0"/>
                <a:cs typeface="Times New Roman" pitchFamily="18" charset="0"/>
              </a:rPr>
              <a:t>умови для активної участі батьків у вихованні та освіті </a:t>
            </a:r>
            <a:r>
              <a:rPr lang="uk-UA" dirty="0" smtClean="0">
                <a:latin typeface="Times New Roman" pitchFamily="18" charset="0"/>
                <a:cs typeface="Times New Roman" pitchFamily="18" charset="0"/>
              </a:rPr>
              <a:t>дитини;</a:t>
            </a:r>
            <a:r>
              <a:rPr lang="ru-RU"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навчити </a:t>
            </a:r>
            <a:r>
              <a:rPr lang="uk-UA" dirty="0" smtClean="0">
                <a:latin typeface="Times New Roman" pitchFamily="18" charset="0"/>
                <a:cs typeface="Times New Roman" pitchFamily="18" charset="0"/>
              </a:rPr>
              <a:t>батьків прийомам організації  освітньої діяльності дитини.</a:t>
            </a:r>
            <a:endParaRPr lang="ru-RU" dirty="0">
              <a:latin typeface="Times New Roman" pitchFamily="18" charset="0"/>
              <a:cs typeface="Times New Roman" pitchFamily="18" charset="0"/>
            </a:endParaRPr>
          </a:p>
        </p:txBody>
      </p:sp>
      <p:pic>
        <p:nvPicPr>
          <p:cNvPr id="19458" name="Picture 2" descr="C:\Users\User\Desktop\изображение_viber_2024-01-09_13-50-32-824.jpg"/>
          <p:cNvPicPr>
            <a:picLocks noChangeAspect="1" noChangeArrowheads="1"/>
          </p:cNvPicPr>
          <p:nvPr/>
        </p:nvPicPr>
        <p:blipFill>
          <a:blip r:embed="rId3" cstate="print"/>
          <a:stretch>
            <a:fillRect/>
          </a:stretch>
        </p:blipFill>
        <p:spPr bwMode="auto">
          <a:xfrm>
            <a:off x="214282" y="1571612"/>
            <a:ext cx="4378980" cy="2214578"/>
          </a:xfrm>
          <a:prstGeom prst="rect">
            <a:avLst/>
          </a:prstGeom>
          <a:noFill/>
        </p:spPr>
      </p:pic>
      <p:pic>
        <p:nvPicPr>
          <p:cNvPr id="19460" name="Picture 4" descr="C:\Users\User\Desktop\изображение_viber_2024-01-09_13-55-02-234.jpg"/>
          <p:cNvPicPr>
            <a:picLocks noChangeAspect="1" noChangeArrowheads="1"/>
          </p:cNvPicPr>
          <p:nvPr/>
        </p:nvPicPr>
        <p:blipFill>
          <a:blip r:embed="rId4"/>
          <a:stretch>
            <a:fillRect/>
          </a:stretch>
        </p:blipFill>
        <p:spPr bwMode="auto">
          <a:xfrm>
            <a:off x="285720" y="4143380"/>
            <a:ext cx="4290083" cy="2428892"/>
          </a:xfrm>
          <a:prstGeom prst="rect">
            <a:avLst/>
          </a:prstGeom>
          <a:noFill/>
        </p:spPr>
      </p:pic>
    </p:spTree>
    <p:extLst>
      <p:ext uri="{BB962C8B-B14F-4D97-AF65-F5344CB8AC3E}">
        <p14:creationId xmlns:p14="http://schemas.microsoft.com/office/powerpoint/2010/main" xmlns="" val="2596772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Кирил\Desktop\фон портфолыо\1687525206_bogatyr-club-p-lineika-uchenicheskaya-foni-instagram-2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Содержимое 2"/>
          <p:cNvSpPr txBox="1">
            <a:spLocks/>
          </p:cNvSpPr>
          <p:nvPr/>
        </p:nvSpPr>
        <p:spPr>
          <a:xfrm>
            <a:off x="214282" y="857232"/>
            <a:ext cx="8725989" cy="6000768"/>
          </a:xfrm>
          <a:prstGeom prst="rect">
            <a:avLst/>
          </a:prstGeom>
          <a:solidFill>
            <a:srgbClr val="FFCCCC"/>
          </a:solidFill>
        </p:spPr>
        <p:txBody>
          <a:bodyPr/>
          <a:lstStyle/>
          <a:p>
            <a:pPr algn="just"/>
            <a:r>
              <a:rPr kumimoji="0" lang="uk-UA" sz="2400" b="1" i="0" u="none" strike="noStrike" kern="1200" cap="none" spc="0" normalizeH="0" baseline="0" noProof="0" dirty="0" smtClean="0">
                <a:ln>
                  <a:noFill/>
                </a:ln>
                <a:solidFill>
                  <a:srgbClr val="002060"/>
                </a:solidFill>
                <a:effectLst/>
                <a:uLnTx/>
                <a:uFillTx/>
                <a:latin typeface="+mn-lt"/>
                <a:ea typeface="+mn-ea"/>
                <a:cs typeface="+mn-cs"/>
              </a:rPr>
              <a:t>        	</a:t>
            </a:r>
            <a:r>
              <a:rPr lang="uk-UA" sz="2400" b="1" dirty="0" smtClean="0">
                <a:solidFill>
                  <a:srgbClr val="002060"/>
                </a:solidFill>
              </a:rPr>
              <a:t>На сучасному етапі розвитку освіти та науки використання різноманітних форм та методів  роботи під час дистанційного навчання направлені на розвиток особистості кожного учня, гуманного ставлення до нього, на позитивному підході до найменших навчальних успіхів, постійній підтримці прагнень до самостійності, саморозвитку, всебічної допомоги з боку педагогів, батьків для досягнення можливих найвищих  результатів навчання. </a:t>
            </a:r>
            <a:endParaRPr lang="ru-RU" sz="2400" b="1" dirty="0" smtClean="0">
              <a:solidFill>
                <a:srgbClr val="002060"/>
              </a:solidFill>
            </a:endParaRPr>
          </a:p>
          <a:p>
            <a:pPr algn="just"/>
            <a:r>
              <a:rPr lang="uk-UA" sz="2400" b="1" dirty="0" smtClean="0">
                <a:solidFill>
                  <a:srgbClr val="002060"/>
                </a:solidFill>
              </a:rPr>
              <a:t>	Кожен педагог повен прикласти всі свої зусилля для формування компетентної особистості випускника спеціального закладу освіти. Компетентність особистості узагальнює в собі як суму набутих завдяки навчанню </a:t>
            </a:r>
            <a:r>
              <a:rPr lang="uk-UA" sz="2400" b="1" dirty="0" err="1" smtClean="0">
                <a:solidFill>
                  <a:srgbClr val="002060"/>
                </a:solidFill>
              </a:rPr>
              <a:t>компетентностей</a:t>
            </a:r>
            <a:r>
              <a:rPr lang="uk-UA" sz="2400" b="1" dirty="0" smtClean="0">
                <a:solidFill>
                  <a:srgbClr val="002060"/>
                </a:solidFill>
              </a:rPr>
              <a:t> (знань, умінь і навичок, досвіду, цінностей, особистісних якостей), які формуються в учня на основі опанування змісту освіти та внаслідок спеціального </a:t>
            </a:r>
            <a:r>
              <a:rPr lang="uk-UA" sz="2400" b="1" dirty="0" err="1" smtClean="0">
                <a:solidFill>
                  <a:srgbClr val="002060"/>
                </a:solidFill>
              </a:rPr>
              <a:t>корекційного</a:t>
            </a:r>
            <a:r>
              <a:rPr lang="uk-UA" sz="2400" b="1" dirty="0" smtClean="0">
                <a:solidFill>
                  <a:srgbClr val="002060"/>
                </a:solidFill>
              </a:rPr>
              <a:t> впливу.</a:t>
            </a:r>
            <a:endParaRPr lang="ru-RU" sz="2400" b="1" dirty="0" smtClean="0">
              <a:solidFill>
                <a:srgbClr val="002060"/>
              </a:solidFil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3643306" y="214290"/>
            <a:ext cx="1773947"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buNone/>
            </a:pPr>
            <a:r>
              <a:rPr lang="uk-UA"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Висновки</a:t>
            </a:r>
            <a:endParaRPr lang="ru-RU"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0"/>
            <a:ext cx="7776864" cy="857232"/>
          </a:xfrm>
        </p:spPr>
        <p:style>
          <a:lnRef idx="1">
            <a:schemeClr val="accent6"/>
          </a:lnRef>
          <a:fillRef idx="2">
            <a:schemeClr val="accent6"/>
          </a:fillRef>
          <a:effectRef idx="1">
            <a:schemeClr val="accent6"/>
          </a:effectRef>
          <a:fontRef idx="minor">
            <a:schemeClr val="dk1"/>
          </a:fontRef>
        </p:style>
        <p:txBody>
          <a:bodyPr/>
          <a:lstStyle/>
          <a:p>
            <a:r>
              <a:rPr lang="ru-RU" b="1" dirty="0" err="1" smtClean="0">
                <a:latin typeface="Cambria" panose="02040503050406030204" pitchFamily="18" charset="0"/>
                <a:cs typeface="Aharoni" panose="02010803020104030203" pitchFamily="2" charset="-79"/>
              </a:rPr>
              <a:t>Поширення</a:t>
            </a:r>
            <a:r>
              <a:rPr lang="ru-RU" b="1" dirty="0" smtClean="0">
                <a:latin typeface="Cambria" panose="02040503050406030204" pitchFamily="18" charset="0"/>
                <a:cs typeface="Aharoni" panose="02010803020104030203" pitchFamily="2" charset="-79"/>
              </a:rPr>
              <a:t> </a:t>
            </a:r>
            <a:r>
              <a:rPr lang="ru-RU" b="1" dirty="0" err="1" smtClean="0">
                <a:latin typeface="Cambria" panose="02040503050406030204" pitchFamily="18" charset="0"/>
                <a:cs typeface="Aharoni" panose="02010803020104030203" pitchFamily="2" charset="-79"/>
              </a:rPr>
              <a:t>досвіду</a:t>
            </a:r>
            <a:endParaRPr lang="ru-RU" dirty="0"/>
          </a:p>
        </p:txBody>
      </p:sp>
      <p:sp>
        <p:nvSpPr>
          <p:cNvPr id="3" name="Подзаголовок 2"/>
          <p:cNvSpPr>
            <a:spLocks noGrp="1"/>
          </p:cNvSpPr>
          <p:nvPr>
            <p:ph type="subTitle" idx="1"/>
          </p:nvPr>
        </p:nvSpPr>
        <p:spPr/>
        <p:txBody>
          <a:bodyPr/>
          <a:lstStyle/>
          <a:p>
            <a:endParaRPr lang="ru-RU"/>
          </a:p>
        </p:txBody>
      </p:sp>
      <p:pic>
        <p:nvPicPr>
          <p:cNvPr id="8194" name="Picture 2" descr="C:\Users\Кирил\Desktop\фон портфолыо\1687871233_bogatyr-club-p-odarennii-chelovek-foni-instagram-7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38200"/>
            <a:ext cx="9126697" cy="6019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Заголовок 1"/>
          <p:cNvSpPr txBox="1">
            <a:spLocks/>
          </p:cNvSpPr>
          <p:nvPr/>
        </p:nvSpPr>
        <p:spPr>
          <a:xfrm>
            <a:off x="0" y="1071546"/>
            <a:ext cx="9144000" cy="5786454"/>
          </a:xfrm>
          <a:prstGeom prst="rect">
            <a:avLst/>
          </a:prstGeom>
          <a:solidFill>
            <a:schemeClr val="bg2"/>
          </a:solidFill>
        </p:spPr>
        <p:txBody>
          <a:bodyPr vert="horz" lIns="91440" tIns="45720" rIns="91440" bIns="45720" rtlCol="0" anchor="ctr">
            <a:normAutofit fontScale="75000" lnSpcReduction="20000"/>
          </a:bodyPr>
          <a:lstStyle/>
          <a:p>
            <a:pPr lvl="0">
              <a:spcBef>
                <a:spcPct val="0"/>
              </a:spcBef>
            </a:pPr>
            <a:r>
              <a:rPr kumimoji="0" lang="uk-UA" sz="1800" b="1" i="0" u="none" strike="noStrike" kern="1200" cap="none" spc="0" normalizeH="0" baseline="0" noProof="0" dirty="0" smtClean="0">
                <a:ln>
                  <a:noFill/>
                </a:ln>
                <a:solidFill>
                  <a:srgbClr val="FF0000"/>
                </a:solidFill>
                <a:effectLst/>
                <a:uLnTx/>
                <a:uFillTx/>
                <a:latin typeface="Arial Black" pitchFamily="34" charset="0"/>
                <a:ea typeface="+mj-ea"/>
                <a:cs typeface="Arial" panose="020B0604020202020204" pitchFamily="34" charset="0"/>
              </a:rPr>
              <a:t>                                                              КОРИСНІ ПОСИЛАННЯ</a:t>
            </a:r>
            <a:r>
              <a:rPr kumimoji="0" lang="uk-UA" sz="18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a:r>
            <a:br>
              <a:rPr kumimoji="0" lang="uk-UA" sz="18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b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Навчання вдома: практичні поради для вчителів від </a:t>
            </a:r>
            <a:r>
              <a:rPr kumimoji="0" lang="uk-UA" sz="1900" b="1" i="0" u="none" strike="noStrike" kern="1200" cap="none" spc="0" normalizeH="0" baseline="0" noProof="0" dirty="0" err="1" smtClean="0">
                <a:ln>
                  <a:noFill/>
                </a:ln>
                <a:solidFill>
                  <a:srgbClr val="000000"/>
                </a:solidFill>
                <a:effectLst/>
                <a:uLnTx/>
                <a:uFillTx/>
                <a:latin typeface="Arial" panose="020B0604020202020204" pitchFamily="34" charset="0"/>
                <a:ea typeface="+mj-ea"/>
                <a:cs typeface="Arial" panose="020B0604020202020204" pitchFamily="34" charset="0"/>
              </a:rPr>
              <a:t>психологині</a:t>
            </a: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Світлани </a:t>
            </a:r>
            <a:r>
              <a:rPr kumimoji="0" lang="uk-UA" sz="1900" b="1" i="0" u="none" strike="noStrike" kern="1200" cap="none" spc="0" normalizeH="0" baseline="0" noProof="0" dirty="0" err="1" smtClean="0">
                <a:ln>
                  <a:noFill/>
                </a:ln>
                <a:solidFill>
                  <a:srgbClr val="000000"/>
                </a:solidFill>
                <a:effectLst/>
                <a:uLnTx/>
                <a:uFillTx/>
                <a:latin typeface="Arial" panose="020B0604020202020204" pitchFamily="34" charset="0"/>
                <a:ea typeface="+mj-ea"/>
                <a:cs typeface="Arial" panose="020B0604020202020204" pitchFamily="34" charset="0"/>
              </a:rPr>
              <a:t>Ройз</a:t>
            </a: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1900" b="1" i="0" u="none" strike="noStrike" kern="1200" cap="none" spc="0" normalizeH="0" baseline="0" noProof="0" dirty="0" smtClean="0">
                <a:ln>
                  <a:noFill/>
                </a:ln>
                <a:solidFill>
                  <a:srgbClr val="1155CC"/>
                </a:solidFill>
                <a:effectLst/>
                <a:uLnTx/>
                <a:uFillTx/>
                <a:latin typeface="Arial" panose="020B0604020202020204" pitchFamily="34" charset="0"/>
                <a:ea typeface="+mj-ea"/>
                <a:cs typeface="Arial" panose="020B0604020202020204" pitchFamily="34" charset="0"/>
                <a:hlinkClick r:id="rId3"/>
              </a:rPr>
              <a:t>https://nus.org.ua/articles/navchannya-vdoma-praktychni-porady-dlya-vchyteliv-vid-psyhologyni-svitlany-rojz</a:t>
            </a: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a:t>
            </a: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Електронні версії підручників</a:t>
            </a:r>
          </a:p>
          <a:p>
            <a:pPr lvl="0">
              <a:spcBef>
                <a:spcPct val="0"/>
              </a:spcBef>
            </a:pPr>
            <a:r>
              <a:rPr lang="en-US" sz="1900" b="1" dirty="0" smtClean="0">
                <a:solidFill>
                  <a:srgbClr val="1155CC"/>
                </a:solidFill>
                <a:latin typeface="Arial" panose="020B0604020202020204" pitchFamily="34" charset="0"/>
                <a:ea typeface="+mj-ea"/>
                <a:cs typeface="Arial" panose="020B0604020202020204" pitchFamily="34" charset="0"/>
              </a:rPr>
              <a:t>https://lib.imzo.gov.ua/yelektronn-vers-pdruchnikv/ </a:t>
            </a: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35 </a:t>
            </a: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інструментів для дистанційного навчання — добірка НУШ </a:t>
            </a:r>
            <a:r>
              <a:rPr kumimoji="0" lang="en-US" sz="1900" b="1" i="0" u="none" strike="noStrike" kern="1200" cap="none" spc="0" normalizeH="0" baseline="0" noProof="0" dirty="0" smtClean="0">
                <a:ln>
                  <a:noFill/>
                </a:ln>
                <a:solidFill>
                  <a:srgbClr val="1155CC"/>
                </a:solidFill>
                <a:effectLst/>
                <a:uLnTx/>
                <a:uFillTx/>
                <a:latin typeface="Arial" panose="020B0604020202020204" pitchFamily="34" charset="0"/>
                <a:ea typeface="+mj-ea"/>
                <a:cs typeface="Arial" panose="020B0604020202020204" pitchFamily="34" charset="0"/>
                <a:hlinkClick r:id="rId4"/>
              </a:rPr>
              <a:t>https://nus.org.ua/articles/30-instrumentv-dlya-dystantsijnogo-navchannya-dobirka-nush/</a:t>
            </a: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endParaRPr kumimoji="0" lang="uk-UA"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endParaRPr>
          </a:p>
          <a:p>
            <a:pPr lvl="0">
              <a:spcBef>
                <a:spcPct val="0"/>
              </a:spcBef>
            </a:pPr>
            <a:r>
              <a:rPr kumimoji="0" lang="uk-UA" sz="19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Інститут модернізації змісту освіти. Програмне забезпечення</a:t>
            </a:r>
          </a:p>
          <a:p>
            <a:pPr lvl="0">
              <a:spcBef>
                <a:spcPct val="0"/>
              </a:spcBef>
            </a:pPr>
            <a:r>
              <a:rPr lang="en-US" sz="1900" b="1" dirty="0" smtClean="0">
                <a:solidFill>
                  <a:srgbClr val="1155CC"/>
                </a:solidFill>
                <a:latin typeface="Arial" panose="020B0604020202020204" pitchFamily="34" charset="0"/>
                <a:ea typeface="+mj-ea"/>
                <a:cs typeface="Arial" panose="020B0604020202020204" pitchFamily="34" charset="0"/>
              </a:rPr>
              <a:t>https://imzo.gov.ua/osvita/zagalno-serednya-osvita/ </a:t>
            </a: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Розвиваючі ігри для дітей різного віку</a:t>
            </a:r>
          </a:p>
          <a:p>
            <a:pPr lvl="0">
              <a:spcBef>
                <a:spcPct val="0"/>
              </a:spcBef>
            </a:pPr>
            <a:r>
              <a:rPr lang="en-US" sz="1900" b="1" dirty="0" smtClean="0">
                <a:solidFill>
                  <a:srgbClr val="1155CC"/>
                </a:solidFill>
                <a:latin typeface="Arial" panose="020B0604020202020204" pitchFamily="34" charset="0"/>
                <a:ea typeface="+mj-ea"/>
                <a:cs typeface="Arial" panose="020B0604020202020204" pitchFamily="34" charset="0"/>
                <a:hlinkClick r:id="rId5"/>
              </a:rPr>
              <a:t>https://childdevelop.com.ua/worksheets/</a:t>
            </a:r>
            <a:endParaRPr lang="uk-UA" sz="1900" b="1" dirty="0" smtClean="0">
              <a:solidFill>
                <a:srgbClr val="1155CC"/>
              </a:solidFill>
              <a:latin typeface="Arial" panose="020B0604020202020204" pitchFamily="34" charset="0"/>
              <a:ea typeface="+mj-ea"/>
              <a:cs typeface="Arial" panose="020B0604020202020204" pitchFamily="34" charset="0"/>
            </a:endParaRPr>
          </a:p>
          <a:p>
            <a:pPr lvl="0">
              <a:spcBef>
                <a:spcPct val="0"/>
              </a:spcBef>
            </a:pPr>
            <a:r>
              <a:rPr lang="en-US" sz="1900" b="1" dirty="0" smtClean="0">
                <a:solidFill>
                  <a:srgbClr val="1155CC"/>
                </a:solidFill>
                <a:latin typeface="Arial" panose="020B0604020202020204" pitchFamily="34" charset="0"/>
                <a:ea typeface="+mj-ea"/>
                <a:cs typeface="Arial" panose="020B0604020202020204" pitchFamily="34" charset="0"/>
              </a:rPr>
              <a:t> </a:t>
            </a:r>
            <a:endParaRPr lang="uk-UA" sz="1900" b="1" dirty="0" smtClean="0">
              <a:latin typeface="Arial" panose="020B0604020202020204" pitchFamily="34" charset="0"/>
              <a:ea typeface="+mj-ea"/>
              <a:cs typeface="Arial" panose="020B0604020202020204" pitchFamily="34" charset="0"/>
            </a:endParaRPr>
          </a:p>
          <a:p>
            <a:pPr lvl="0">
              <a:spcBef>
                <a:spcPct val="0"/>
              </a:spcBef>
            </a:pPr>
            <a:r>
              <a:rPr lang="uk-UA" sz="1900" b="1" dirty="0" smtClean="0">
                <a:latin typeface="Arial" panose="020B0604020202020204" pitchFamily="34" charset="0"/>
                <a:ea typeface="+mj-ea"/>
                <a:cs typeface="Arial" panose="020B0604020202020204" pitchFamily="34" charset="0"/>
              </a:rPr>
              <a:t>Бібліотека української літератури</a:t>
            </a:r>
            <a:endParaRPr lang="uk-UA" sz="1900" b="1" u="sng" dirty="0" smtClean="0">
              <a:solidFill>
                <a:srgbClr val="0070C0"/>
              </a:solidFill>
              <a:latin typeface="Arial" panose="020B0604020202020204" pitchFamily="34" charset="0"/>
              <a:ea typeface="+mj-ea"/>
              <a:cs typeface="Arial" panose="020B0604020202020204" pitchFamily="34" charset="0"/>
            </a:endParaRPr>
          </a:p>
          <a:p>
            <a:pPr lvl="0">
              <a:spcBef>
                <a:spcPct val="0"/>
              </a:spcBef>
            </a:pPr>
            <a:r>
              <a:rPr lang="en-US" sz="1900" b="1" u="sng" dirty="0" smtClean="0">
                <a:solidFill>
                  <a:srgbClr val="0070C0"/>
                </a:solidFill>
                <a:latin typeface="Arial" panose="020B0604020202020204" pitchFamily="34" charset="0"/>
                <a:ea typeface="+mj-ea"/>
                <a:cs typeface="Arial" panose="020B0604020202020204" pitchFamily="34" charset="0"/>
              </a:rPr>
              <a:t>https://www.ukrlib.com.ua/review/printit.php?tid=18121 </a:t>
            </a:r>
            <a:endParaRPr lang="uk-UA" sz="1900" b="1" u="sng" dirty="0" smtClean="0">
              <a:solidFill>
                <a:srgbClr val="0070C0"/>
              </a:solidFill>
              <a:latin typeface="Arial" panose="020B0604020202020204" pitchFamily="34" charset="0"/>
              <a:ea typeface="+mj-ea"/>
              <a:cs typeface="Arial" panose="020B0604020202020204" pitchFamily="34" charset="0"/>
            </a:endParaRPr>
          </a:p>
          <a:p>
            <a:endParaRPr lang="uk-UA" sz="1900" b="1" dirty="0" smtClean="0">
              <a:latin typeface="Arial" pitchFamily="34" charset="0"/>
              <a:cs typeface="Arial" pitchFamily="34" charset="0"/>
            </a:endParaRPr>
          </a:p>
          <a:p>
            <a:r>
              <a:rPr lang="uk-UA" sz="1900" b="1" dirty="0" err="1" smtClean="0">
                <a:latin typeface="Arial" pitchFamily="34" charset="0"/>
                <a:cs typeface="Arial" pitchFamily="34" charset="0"/>
              </a:rPr>
              <a:t>Онлайн-екскурсії</a:t>
            </a:r>
            <a:r>
              <a:rPr lang="uk-UA" sz="1900" b="1" dirty="0" smtClean="0">
                <a:latin typeface="Arial" pitchFamily="34" charset="0"/>
                <a:cs typeface="Arial" pitchFamily="34" charset="0"/>
              </a:rPr>
              <a:t>.</a:t>
            </a:r>
          </a:p>
          <a:p>
            <a:r>
              <a:rPr lang="en-US" sz="1900" dirty="0" smtClean="0">
                <a:latin typeface="Arial" pitchFamily="34" charset="0"/>
                <a:cs typeface="Arial" pitchFamily="34" charset="0"/>
                <a:hlinkClick r:id="rId6"/>
              </a:rPr>
              <a:t>https://museum-portal.com</a:t>
            </a:r>
            <a:r>
              <a:rPr lang="en-US" sz="1900" dirty="0" smtClean="0">
                <a:latin typeface="Arial" pitchFamily="34" charset="0"/>
                <a:cs typeface="Arial" pitchFamily="34" charset="0"/>
                <a:hlinkClick r:id="rId6"/>
              </a:rPr>
              <a:t>/</a:t>
            </a:r>
            <a:endParaRPr lang="uk-UA" sz="1900" dirty="0" smtClean="0">
              <a:latin typeface="Arial" pitchFamily="34" charset="0"/>
              <a:cs typeface="Arial" pitchFamily="34" charset="0"/>
            </a:endParaRPr>
          </a:p>
          <a:p>
            <a:endParaRPr lang="ru-RU" sz="1900" dirty="0" smtClean="0">
              <a:latin typeface="Arial" pitchFamily="34" charset="0"/>
              <a:cs typeface="Arial" pitchFamily="34" charset="0"/>
            </a:endParaRPr>
          </a:p>
          <a:p>
            <a:pPr lvl="0">
              <a:spcBef>
                <a:spcPct val="0"/>
              </a:spcBef>
            </a:pP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Як </a:t>
            </a: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працювати в </a:t>
            </a: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Google-</a:t>
            </a: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класі: покрокова інструкція </a:t>
            </a:r>
            <a:r>
              <a:rPr kumimoji="0" lang="en-US" sz="1900" b="1" i="0" u="none" strike="noStrike" kern="1200" cap="none" spc="0" normalizeH="0" baseline="0" noProof="0" dirty="0" smtClean="0">
                <a:ln>
                  <a:noFill/>
                </a:ln>
                <a:solidFill>
                  <a:srgbClr val="1155CC"/>
                </a:solidFill>
                <a:effectLst/>
                <a:uLnTx/>
                <a:uFillTx/>
                <a:latin typeface="Arial" panose="020B0604020202020204" pitchFamily="34" charset="0"/>
                <a:ea typeface="+mj-ea"/>
                <a:cs typeface="Arial" panose="020B0604020202020204" pitchFamily="34" charset="0"/>
                <a:hlinkClick r:id="rId7"/>
              </a:rPr>
              <a:t>https://nus.org.ua/articles/yak-pratsyuvaty-v-google-klas-pokrokova-instruktsiya/</a:t>
            </a: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Як використовувати </a:t>
            </a: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YouTube </a:t>
            </a:r>
            <a:r>
              <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у дистанційному навчанні </a:t>
            </a:r>
            <a:r>
              <a:rPr kumimoji="0" lang="en-US" sz="1900" b="1" i="0" u="none" strike="noStrike" kern="1200" cap="none" spc="0" normalizeH="0" baseline="0" noProof="0" dirty="0" smtClean="0">
                <a:ln>
                  <a:noFill/>
                </a:ln>
                <a:solidFill>
                  <a:srgbClr val="1155CC"/>
                </a:solidFill>
                <a:effectLst/>
                <a:uLnTx/>
                <a:uFillTx/>
                <a:latin typeface="Arial" panose="020B0604020202020204" pitchFamily="34" charset="0"/>
                <a:ea typeface="+mj-ea"/>
                <a:cs typeface="Arial" panose="020B0604020202020204" pitchFamily="34" charset="0"/>
                <a:hlinkClick r:id="rId8"/>
              </a:rPr>
              <a:t>https://nus.org.ua/articles/yak-vykorystovuvaty-youtube-u-dystantsijnijnomu-navchanni/</a:t>
            </a: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a:t>
            </a:r>
            <a:endParaRPr kumimoji="0" lang="uk-UA"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endParaRPr>
          </a:p>
          <a:p>
            <a:pPr lvl="0">
              <a:spcBef>
                <a:spcPct val="0"/>
              </a:spcBef>
            </a:pPr>
            <a: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t/>
            </a:r>
            <a:br>
              <a:rPr kumimoji="0" lang="en-US" sz="1900" b="1" i="0" u="none" strike="noStrike" kern="1200" cap="none" spc="0" normalizeH="0" baseline="0" noProof="0" dirty="0" smtClean="0">
                <a:ln>
                  <a:noFill/>
                </a:ln>
                <a:solidFill>
                  <a:srgbClr val="323232"/>
                </a:solidFill>
                <a:effectLst/>
                <a:uLnTx/>
                <a:uFillTx/>
                <a:latin typeface="Arial" panose="020B0604020202020204" pitchFamily="34" charset="0"/>
                <a:ea typeface="+mj-ea"/>
                <a:cs typeface="Arial" panose="020B0604020202020204" pitchFamily="34" charset="0"/>
              </a:rPr>
            </a:br>
            <a:r>
              <a:rPr kumimoji="0" lang="uk-UA" sz="1900" b="1" i="0" u="none" strike="noStrike" kern="1200" cap="none" spc="0" normalizeH="0" baseline="0" noProof="0" dirty="0" err="1" smtClean="0">
                <a:ln>
                  <a:noFill/>
                </a:ln>
                <a:effectLst/>
                <a:uLnTx/>
                <a:uFillTx/>
                <a:latin typeface="Arial" panose="020B0604020202020204" pitchFamily="34" charset="0"/>
                <a:ea typeface="+mj-ea"/>
                <a:cs typeface="Arial" panose="020B0604020202020204" pitchFamily="34" charset="0"/>
              </a:rPr>
              <a:t>Відіоредактор</a:t>
            </a:r>
            <a:endParaRPr kumimoji="0" lang="uk-UA" sz="19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endParaRPr>
          </a:p>
          <a:p>
            <a:pPr lvl="0">
              <a:spcBef>
                <a:spcPct val="0"/>
              </a:spcBef>
            </a:pPr>
            <a:r>
              <a:rPr lang="en-US" sz="1900" b="1" dirty="0" smtClean="0">
                <a:solidFill>
                  <a:srgbClr val="1155CC"/>
                </a:solidFill>
                <a:latin typeface="Arial" panose="020B0604020202020204" pitchFamily="34" charset="0"/>
                <a:ea typeface="+mj-ea"/>
                <a:cs typeface="Arial" panose="020B0604020202020204" pitchFamily="34" charset="0"/>
              </a:rPr>
              <a:t>https://online-video-cutter.com/ru/ </a:t>
            </a: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a:t>
            </a:r>
            <a:endParaRPr kumimoji="0" lang="ru-RU" sz="19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12298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descr="C:\Users\Кирил\Desktop\фон портфолыо\1636966211_1-bogatyr-club-p-vasilki-fon-1.jpg"/>
          <p:cNvPicPr>
            <a:picLocks noChangeAspect="1" noChangeArrowheads="1"/>
          </p:cNvPicPr>
          <p:nvPr/>
        </p:nvPicPr>
        <p:blipFill>
          <a:blip r:embed="rId2"/>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91680" y="2646767"/>
            <a:ext cx="6136616" cy="156966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uk-UA" sz="9600" dirty="0" smtClean="0">
                <a:latin typeface="Gabriola" panose="04040605051002020D02" pitchFamily="82" charset="0"/>
              </a:rPr>
              <a:t>Дякую за увагу</a:t>
            </a:r>
            <a:endParaRPr lang="ru-RU" sz="9600" dirty="0">
              <a:latin typeface="Gabriola" panose="04040605051002020D02" pitchFamily="82" charset="0"/>
            </a:endParaRPr>
          </a:p>
        </p:txBody>
      </p:sp>
    </p:spTree>
    <p:extLst>
      <p:ext uri="{BB962C8B-B14F-4D97-AF65-F5344CB8AC3E}">
        <p14:creationId xmlns:p14="http://schemas.microsoft.com/office/powerpoint/2010/main" xmlns="" val="6115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3074" name="Picture 2" descr="C:\Users\Кирил\Desktop\фон портфолыо\1677816738_bogatyr-club-p-albom-i-karandashi-foni-vkontakte-4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572000" y="0"/>
            <a:ext cx="35719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ru-RU" sz="3600" b="1" dirty="0" err="1" smtClean="0">
                <a:latin typeface="Gabriola" panose="04040605051002020D02" pitchFamily="82" charset="0"/>
                <a:cs typeface="Aharoni" panose="02010803020104030203" pitchFamily="2" charset="-79"/>
              </a:rPr>
              <a:t>Вимоги</a:t>
            </a:r>
            <a:r>
              <a:rPr lang="ru-RU" sz="3600" b="1" dirty="0" smtClean="0">
                <a:latin typeface="Gabriola" panose="04040605051002020D02" pitchFamily="82" charset="0"/>
                <a:cs typeface="Aharoni" panose="02010803020104030203" pitchFamily="2" charset="-79"/>
              </a:rPr>
              <a:t>  </a:t>
            </a:r>
            <a:r>
              <a:rPr lang="ru-RU" sz="3600" b="1" dirty="0" err="1" smtClean="0">
                <a:latin typeface="Gabriola" panose="04040605051002020D02" pitchFamily="82" charset="0"/>
                <a:cs typeface="Aharoni" panose="02010803020104030203" pitchFamily="2" charset="-79"/>
              </a:rPr>
              <a:t>сучасності</a:t>
            </a:r>
            <a:endParaRPr lang="ru-RU" sz="3600" b="1" dirty="0" smtClean="0">
              <a:latin typeface="Gabriola" panose="04040605051002020D02" pitchFamily="82" charset="0"/>
              <a:cs typeface="Aharoni" panose="02010803020104030203" pitchFamily="2" charset="-79"/>
            </a:endParaRPr>
          </a:p>
        </p:txBody>
      </p:sp>
      <p:sp>
        <p:nvSpPr>
          <p:cNvPr id="23553" name="Rectangle 1"/>
          <p:cNvSpPr>
            <a:spLocks noChangeArrowheads="1"/>
          </p:cNvSpPr>
          <p:nvPr/>
        </p:nvSpPr>
        <p:spPr bwMode="auto">
          <a:xfrm>
            <a:off x="3214678" y="857232"/>
            <a:ext cx="5715040" cy="5940088"/>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uk-UA"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	У Законі України «Про освіту» зазначено, що метою освіти є </a:t>
            </a:r>
            <a:r>
              <a:rPr kumimoji="0" lang="uk-UA" sz="2000" b="0" i="0" u="none" strike="noStrike" cap="none" normalizeH="0" baseline="0" dirty="0" err="1" smtClean="0">
                <a:ln>
                  <a:noFill/>
                </a:ln>
                <a:solidFill>
                  <a:srgbClr val="0D0D0D"/>
                </a:solidFill>
                <a:effectLst/>
                <a:latin typeface="Times New Roman" pitchFamily="18" charset="0"/>
                <a:ea typeface="Times New Roman" pitchFamily="18" charset="0"/>
                <a:cs typeface="Times New Roman" pitchFamily="18" charset="0"/>
              </a:rPr>
              <a:t>“всебічний</a:t>
            </a:r>
            <a:r>
              <a:rPr kumimoji="0" lang="uk-UA"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 розвиток людини</a:t>
            </a:r>
            <a:r>
              <a:rPr kumimoji="0" lang="uk-UA" sz="2000" b="0" i="0" u="none" strike="noStrike" cap="none" normalizeH="0" dirty="0" smtClean="0">
                <a:ln>
                  <a:noFill/>
                </a:ln>
                <a:solidFill>
                  <a:srgbClr val="0D0D0D"/>
                </a:solidFill>
                <a:effectLst/>
                <a:latin typeface="Times New Roman" pitchFamily="18" charset="0"/>
                <a:ea typeface="Times New Roman" pitchFamily="18" charset="0"/>
                <a:cs typeface="Times New Roman" pitchFamily="18" charset="0"/>
              </a:rPr>
              <a:t> </a:t>
            </a:r>
            <a:r>
              <a:rPr kumimoji="0" lang="uk-UA"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як особистості, найвищої цінності </a:t>
            </a:r>
            <a:r>
              <a:rPr kumimoji="0" lang="uk-UA" sz="2000" b="0" i="0" u="none" strike="noStrike" cap="none" normalizeH="0" baseline="0" dirty="0" err="1" smtClean="0">
                <a:ln>
                  <a:noFill/>
                </a:ln>
                <a:solidFill>
                  <a:srgbClr val="0D0D0D"/>
                </a:solidFill>
                <a:effectLst/>
                <a:latin typeface="Times New Roman" pitchFamily="18" charset="0"/>
                <a:ea typeface="Times New Roman" pitchFamily="18" charset="0"/>
                <a:cs typeface="Times New Roman" pitchFamily="18" charset="0"/>
              </a:rPr>
              <a:t>суспільства”</a:t>
            </a:r>
            <a:r>
              <a:rPr kumimoji="0" lang="uk-UA"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 </a:t>
            </a:r>
          </a:p>
          <a:p>
            <a:pPr lvl="0" algn="just" fontAlgn="base">
              <a:spcBef>
                <a:spcPct val="0"/>
              </a:spcBef>
              <a:spcAft>
                <a:spcPct val="0"/>
              </a:spcAft>
            </a:pPr>
            <a:r>
              <a:rPr lang="uk-UA" sz="2000" dirty="0" smtClean="0">
                <a:solidFill>
                  <a:srgbClr val="0D0D0D"/>
                </a:solidFill>
                <a:latin typeface="Times New Roman" pitchFamily="18" charset="0"/>
                <a:cs typeface="Times New Roman" pitchFamily="18" charset="0"/>
              </a:rPr>
              <a:t>	</a:t>
            </a:r>
            <a:r>
              <a:rPr lang="uk-UA" sz="2000" dirty="0" smtClean="0">
                <a:latin typeface="Times New Roman" pitchFamily="18" charset="0"/>
                <a:cs typeface="Times New Roman" pitchFamily="18" charset="0"/>
              </a:rPr>
              <a:t>Навчання в українських закладах загальної середньої освіти впродовж останніх років відбувається дистанційно з різних об’єктивних причин – карантинних заходів у зв’язку з пандемією, російського вторгнення на територію нашої держави й повномасштабної війни. У таких умовах дистанційна форма навчання – це вихід із ситуації, що значно розширює можливості </a:t>
            </a:r>
            <a:r>
              <a:rPr lang="uk-UA" sz="2000" dirty="0" err="1" smtClean="0">
                <a:latin typeface="Times New Roman" pitchFamily="18" charset="0"/>
                <a:cs typeface="Times New Roman" pitchFamily="18" charset="0"/>
              </a:rPr>
              <a:t>комунікування</a:t>
            </a:r>
            <a:r>
              <a:rPr lang="uk-UA" sz="2000" dirty="0" smtClean="0">
                <a:latin typeface="Times New Roman" pitchFamily="18" charset="0"/>
                <a:cs typeface="Times New Roman" pitchFamily="18" charset="0"/>
              </a:rPr>
              <a:t> педагогів і учнів незалежно від місця їхнього перебування, тобто знімає </a:t>
            </a:r>
            <a:r>
              <a:rPr lang="uk-UA" sz="2000" dirty="0" err="1" smtClean="0">
                <a:latin typeface="Times New Roman" pitchFamily="18" charset="0"/>
                <a:cs typeface="Times New Roman" pitchFamily="18" charset="0"/>
              </a:rPr>
              <a:t>часо-просторові</a:t>
            </a:r>
            <a:r>
              <a:rPr lang="uk-UA" sz="2000" dirty="0" smtClean="0">
                <a:latin typeface="Times New Roman" pitchFamily="18" charset="0"/>
                <a:cs typeface="Times New Roman" pitchFamily="18" charset="0"/>
              </a:rPr>
              <a:t> обмеження. Незаперечними перевагами дистанційного навчання, на думку вчених, «є його масовість, доступність, відкритість, </a:t>
            </a:r>
            <a:r>
              <a:rPr lang="uk-UA" sz="2000" dirty="0" err="1" smtClean="0">
                <a:latin typeface="Times New Roman" pitchFamily="18" charset="0"/>
                <a:cs typeface="Times New Roman" pitchFamily="18" charset="0"/>
              </a:rPr>
              <a:t>інтерактивність</a:t>
            </a:r>
            <a:r>
              <a:rPr lang="uk-UA" sz="2000" dirty="0" smtClean="0">
                <a:latin typeface="Times New Roman" pitchFamily="18" charset="0"/>
                <a:cs typeface="Times New Roman" pitchFamily="18" charset="0"/>
              </a:rPr>
              <a:t>, комфортність, оперативність, економічність тощо»</a:t>
            </a:r>
            <a:r>
              <a:rPr lang="ru-RU" sz="2000" dirty="0" smtClean="0">
                <a:latin typeface="Times New Roman" pitchFamily="18" charset="0"/>
                <a:cs typeface="Times New Roman" pitchFamily="18" charset="0"/>
              </a:rPr>
              <a:t>.</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22985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098" name="Picture 2" descr="C:\Users\Кирил\Desktop\фон портфолыо\1687871267_bogatyr-club-p-odarennii-chelovek-foni-instagram-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9" y="0"/>
            <a:ext cx="914898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Заголовок 3"/>
          <p:cNvSpPr txBox="1">
            <a:spLocks/>
          </p:cNvSpPr>
          <p:nvPr/>
        </p:nvSpPr>
        <p:spPr>
          <a:xfrm>
            <a:off x="4071934" y="214290"/>
            <a:ext cx="5072066" cy="3500462"/>
          </a:xfrm>
          <a:prstGeom prst="rect">
            <a:avLst/>
          </a:prstGeom>
          <a:solidFill>
            <a:srgbClr val="FFFF99"/>
          </a:solidFill>
        </p:spPr>
        <p:txBody>
          <a:bodyPr vert="horz" lIns="91440" tIns="45720" rIns="91440" bIns="45720" rtlCol="0" anchor="ctr">
            <a:noAutofit/>
          </a:bodyPr>
          <a:lstStyle/>
          <a:p>
            <a:pPr lvl="0" algn="ctr">
              <a:spcBef>
                <a:spcPct val="0"/>
              </a:spcBef>
            </a:pPr>
            <a:endParaRPr kumimoji="0" lang="uk-UA" sz="3200" b="1" i="0" u="none" strike="noStrike" kern="1200" cap="none" spc="0" normalizeH="0" baseline="0" noProof="0" dirty="0" smtClean="0">
              <a:ln>
                <a:noFill/>
              </a:ln>
              <a:solidFill>
                <a:srgbClr val="C00000"/>
              </a:solidFill>
              <a:effectLst/>
              <a:uLnTx/>
              <a:uFillTx/>
              <a:latin typeface="Arial" panose="020B0604020202020204" pitchFamily="34" charset="0"/>
              <a:ea typeface="+mj-ea"/>
              <a:cs typeface="Arial" panose="020B0604020202020204" pitchFamily="34" charset="0"/>
            </a:endParaRPr>
          </a:p>
          <a:p>
            <a:pPr lvl="0" algn="ctr">
              <a:spcBef>
                <a:spcPct val="0"/>
              </a:spcBef>
            </a:pPr>
            <a:r>
              <a:rPr kumimoji="0" lang="uk-UA" sz="3200" b="1" i="0" u="none" strike="noStrike" kern="1200" cap="none" spc="0" normalizeH="0" baseline="0" noProof="0" dirty="0" smtClean="0">
                <a:ln>
                  <a:noFill/>
                </a:ln>
                <a:solidFill>
                  <a:srgbClr val="C00000"/>
                </a:solidFill>
                <a:effectLst/>
                <a:uLnTx/>
                <a:uFillTx/>
                <a:latin typeface="Arial" panose="020B0604020202020204" pitchFamily="34" charset="0"/>
                <a:ea typeface="+mj-ea"/>
                <a:cs typeface="Arial" panose="020B0604020202020204" pitchFamily="34" charset="0"/>
              </a:rPr>
              <a:t>Синхронне</a:t>
            </a:r>
            <a:r>
              <a:rPr kumimoji="0" lang="uk-UA" sz="1800" b="1" i="0" u="none" strike="noStrike" kern="1200" cap="none" spc="0" normalizeH="0" baseline="0" noProof="0" dirty="0" smtClean="0">
                <a:ln>
                  <a:noFill/>
                </a:ln>
                <a:solidFill>
                  <a:srgbClr val="C00000"/>
                </a:solidFill>
                <a:effectLst/>
                <a:uLnTx/>
                <a:uFillTx/>
                <a:latin typeface="Arial" panose="020B0604020202020204" pitchFamily="34" charset="0"/>
                <a:ea typeface="+mj-ea"/>
                <a:cs typeface="Arial" panose="020B0604020202020204" pitchFamily="34" charset="0"/>
              </a:rPr>
              <a:t> </a:t>
            </a:r>
          </a:p>
          <a:p>
            <a:pPr lvl="0" algn="ctr">
              <a:spcBef>
                <a:spcPct val="0"/>
              </a:spcBef>
            </a:pPr>
            <a:r>
              <a:rPr kumimoji="0" lang="uk-UA" sz="1600" b="0" i="1"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(з використанням платформи </a:t>
            </a:r>
            <a:r>
              <a:rPr kumimoji="0" lang="uk-UA" sz="1600" b="0" i="1" u="none" strike="noStrike" kern="1200" cap="none" spc="0" normalizeH="0" noProof="0" dirty="0" smtClean="0">
                <a:ln>
                  <a:noFill/>
                </a:ln>
                <a:solidFill>
                  <a:srgbClr val="002060"/>
                </a:solidFill>
                <a:effectLst/>
                <a:uLnTx/>
                <a:uFillTx/>
                <a:latin typeface="Arial" pitchFamily="34" charset="0"/>
                <a:ea typeface="+mj-ea"/>
                <a:cs typeface="Arial" pitchFamily="34" charset="0"/>
              </a:rPr>
              <a:t> </a:t>
            </a:r>
            <a:r>
              <a:rPr lang="ru-RU" sz="1600" dirty="0" err="1" smtClean="0">
                <a:latin typeface="Times New Roman" pitchFamily="18" charset="0"/>
                <a:cs typeface="Times New Roman" pitchFamily="18" charset="0"/>
                <a:hlinkClick r:id="rId3"/>
              </a:rPr>
              <a:t>Google</a:t>
            </a:r>
            <a:r>
              <a:rPr lang="ru-RU" sz="1600" dirty="0" smtClean="0">
                <a:latin typeface="Times New Roman" pitchFamily="18" charset="0"/>
                <a:cs typeface="Times New Roman" pitchFamily="18" charset="0"/>
                <a:hlinkClick r:id="rId3"/>
              </a:rPr>
              <a:t> </a:t>
            </a:r>
            <a:r>
              <a:rPr lang="ru-RU" sz="1600" dirty="0" err="1" smtClean="0">
                <a:latin typeface="Times New Roman" pitchFamily="18" charset="0"/>
                <a:cs typeface="Times New Roman" pitchFamily="18" charset="0"/>
                <a:hlinkClick r:id="rId3"/>
              </a:rPr>
              <a:t>Meet</a:t>
            </a:r>
            <a:r>
              <a:rPr lang="ru-RU" sz="1600" dirty="0" smtClean="0">
                <a:latin typeface="Times New Roman" pitchFamily="18" charset="0"/>
                <a:cs typeface="Times New Roman" pitchFamily="18" charset="0"/>
                <a:hlinkClick r:id="rId3"/>
              </a:rPr>
              <a:t> </a:t>
            </a:r>
            <a:r>
              <a:rPr kumimoji="0" lang="uk-UA" sz="1800" b="1" i="0" u="none" strike="noStrike" kern="1200" cap="none" spc="0" normalizeH="0" baseline="0" noProof="0" dirty="0" smtClean="0">
                <a:ln>
                  <a:noFill/>
                </a:ln>
                <a:solidFill>
                  <a:srgbClr val="C00000"/>
                </a:solidFill>
                <a:effectLst/>
                <a:uLnTx/>
                <a:uFillTx/>
                <a:latin typeface="Arial" panose="020B0604020202020204" pitchFamily="34" charset="0"/>
                <a:ea typeface="+mj-ea"/>
                <a:cs typeface="Arial" panose="020B0604020202020204" pitchFamily="34" charset="0"/>
              </a:rPr>
              <a:t>:</a:t>
            </a: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a:r>
            <a:b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b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 співпраця в режимі реального часу;</a:t>
            </a:r>
            <a:b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b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 перевага - можна залучати учасників у визначений час;</a:t>
            </a:r>
            <a:b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b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 </a:t>
            </a:r>
            <a:r>
              <a:rPr kumimoji="0" lang="uk-UA" sz="1600" b="1"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Arial" panose="020B0604020202020204" pitchFamily="34" charset="0"/>
              </a:rPr>
              <a:t>відео-</a:t>
            </a: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чи </a:t>
            </a:r>
            <a:r>
              <a:rPr kumimoji="0" lang="uk-UA" sz="1600" b="1"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Arial" panose="020B0604020202020204" pitchFamily="34" charset="0"/>
              </a:rPr>
              <a:t>аудіозв’язок</a:t>
            </a: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спілкування в </a:t>
            </a:r>
            <a:r>
              <a:rPr kumimoji="0" lang="uk-UA" sz="1600" b="1"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Arial" panose="020B0604020202020204" pitchFamily="34" charset="0"/>
              </a:rPr>
              <a:t>чаті</a:t>
            </a: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a:t>
            </a:r>
            <a:r>
              <a:rPr kumimoji="0" lang="uk-UA" sz="16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a:r>
            <a:br>
              <a:rPr kumimoji="0" lang="uk-UA" sz="16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b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a:r>
            <a:b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br>
            <a:r>
              <a:rPr kumimoji="0" lang="uk-UA" sz="18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Важливо! </a:t>
            </a:r>
            <a:r>
              <a:rPr kumimoji="0" lang="uk-UA" sz="16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
            </a:r>
            <a:br>
              <a:rPr kumimoji="0" lang="uk-UA" sz="16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br>
            <a:r>
              <a:rPr kumimoji="0" lang="uk-UA" sz="16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Під час дистанційного навчання в синхронному режимі учасники постійно біля екрана. </a:t>
            </a:r>
          </a:p>
          <a:p>
            <a:pPr lvl="0" algn="ctr">
              <a:spcBef>
                <a:spcPct val="0"/>
              </a:spcBef>
            </a:pPr>
            <a:r>
              <a:rPr kumimoji="0" lang="uk-UA" sz="16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Не забуваймо про чергування розумової активності з фізичною, гімнастику для очей.</a:t>
            </a:r>
            <a:r>
              <a:rPr kumimoji="0" lang="uk-UA" sz="1600" b="0"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
            </a:r>
            <a:br>
              <a:rPr kumimoji="0" lang="uk-UA" sz="1600" b="0"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br>
            <a:endParaRPr kumimoji="0" lang="ru-RU"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9" name="Содержимое 5"/>
          <p:cNvSpPr txBox="1">
            <a:spLocks/>
          </p:cNvSpPr>
          <p:nvPr/>
        </p:nvSpPr>
        <p:spPr>
          <a:xfrm>
            <a:off x="4214810" y="4000504"/>
            <a:ext cx="4929190" cy="2619652"/>
          </a:xfrm>
          <a:prstGeom prst="rect">
            <a:avLst/>
          </a:prstGeom>
          <a:solidFill>
            <a:srgbClr val="FFFF99"/>
          </a:solidFill>
        </p:spPr>
        <p:txBody>
          <a:bodyPr>
            <a:normAutofit fontScale="85000" lnSpcReduction="10000"/>
          </a:bodyPr>
          <a:lstStyle/>
          <a:p>
            <a:pPr marL="342900" lvl="0" indent="-342900">
              <a:spcBef>
                <a:spcPct val="20000"/>
              </a:spcBef>
            </a:pPr>
            <a:r>
              <a:rPr kumimoji="0" lang="uk-UA" sz="32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Асинхронне </a:t>
            </a:r>
            <a:r>
              <a:rPr kumimoji="0" lang="uk-UA" sz="16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(з використанням </a:t>
            </a:r>
            <a:r>
              <a:rPr kumimoji="0" lang="uk-UA" sz="1600" b="0"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чатів</a:t>
            </a:r>
            <a:r>
              <a:rPr kumimoji="0" lang="uk-UA" sz="16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форумів: </a:t>
            </a:r>
            <a:r>
              <a:rPr kumimoji="0" lang="en-US" sz="16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Viber</a:t>
            </a:r>
            <a:r>
              <a:rPr kumimoji="0" lang="en-US" sz="16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Telegram</a:t>
            </a:r>
            <a:r>
              <a:rPr kumimoji="0" lang="uk-UA" sz="16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платформа: </a:t>
            </a:r>
            <a:r>
              <a:rPr lang="en-US" sz="1600" b="1" i="1" dirty="0" smtClean="0">
                <a:solidFill>
                  <a:srgbClr val="002060"/>
                </a:solidFill>
                <a:latin typeface="Times New Roman" panose="02020603050405020304" pitchFamily="18" charset="0"/>
                <a:cs typeface="Times New Roman" panose="02020603050405020304" pitchFamily="18" charset="0"/>
              </a:rPr>
              <a:t>Classroom</a:t>
            </a:r>
            <a:r>
              <a:rPr kumimoji="0" lang="uk-UA" sz="16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a:t>
            </a:r>
            <a:r>
              <a:rPr kumimoji="0" lang="uk-UA" sz="32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 охоплює різноманітні засоби інформації, </a:t>
            </a:r>
            <a:r>
              <a:rPr kumimoji="0" lang="uk-UA" sz="1600" b="1"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аудіо-</a:t>
            </a: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та </a:t>
            </a:r>
            <a:r>
              <a:rPr kumimoji="0" lang="uk-UA" sz="1600" b="1"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відеоуроки</a:t>
            </a: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uk-UA" sz="1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 перевага - здобувачі освіти працюють у власному темпі та у зручний для себе час, забезпечується диференціація.  </a:t>
            </a:r>
            <a:endParaRPr kumimoji="0" lang="uk-UA" sz="17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uk-UA"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Важливо!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uk-UA"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Педагоги мають зазначити терміни виконання завдань, надати орієнтовний розклад занять.</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2530" name="Picture 2" descr="C:\Users\User\Desktop\изображение_viber_2024-01-09_11-58-19-267.jpg"/>
          <p:cNvPicPr>
            <a:picLocks noChangeAspect="1" noChangeArrowheads="1"/>
          </p:cNvPicPr>
          <p:nvPr/>
        </p:nvPicPr>
        <p:blipFill>
          <a:blip r:embed="rId4" cstate="print"/>
          <a:srcRect/>
          <a:stretch>
            <a:fillRect/>
          </a:stretch>
        </p:blipFill>
        <p:spPr bwMode="auto">
          <a:xfrm>
            <a:off x="0" y="5071130"/>
            <a:ext cx="4050640" cy="1786870"/>
          </a:xfrm>
          <a:prstGeom prst="rect">
            <a:avLst/>
          </a:prstGeom>
          <a:noFill/>
        </p:spPr>
      </p:pic>
      <p:pic>
        <p:nvPicPr>
          <p:cNvPr id="22532" name="Picture 4" descr="C:\Users\User\Desktop\изображение_viber_2024-01-09_12-04-18-668.jpg"/>
          <p:cNvPicPr>
            <a:picLocks noChangeAspect="1" noChangeArrowheads="1"/>
          </p:cNvPicPr>
          <p:nvPr/>
        </p:nvPicPr>
        <p:blipFill>
          <a:blip r:embed="rId5"/>
          <a:srcRect/>
          <a:stretch>
            <a:fillRect/>
          </a:stretch>
        </p:blipFill>
        <p:spPr bwMode="auto">
          <a:xfrm>
            <a:off x="285720" y="0"/>
            <a:ext cx="3724114" cy="2857496"/>
          </a:xfrm>
          <a:prstGeom prst="rect">
            <a:avLst/>
          </a:prstGeom>
          <a:noFill/>
        </p:spPr>
      </p:pic>
      <p:pic>
        <p:nvPicPr>
          <p:cNvPr id="22534" name="Picture 6" descr="C:\Users\User\Desktop\Скрин уроків\7клас\географія\изображение_viber_2023-12-12_09-29-31-689.jpg"/>
          <p:cNvPicPr>
            <a:picLocks noChangeAspect="1" noChangeArrowheads="1"/>
          </p:cNvPicPr>
          <p:nvPr/>
        </p:nvPicPr>
        <p:blipFill>
          <a:blip r:embed="rId6"/>
          <a:srcRect/>
          <a:stretch>
            <a:fillRect/>
          </a:stretch>
        </p:blipFill>
        <p:spPr bwMode="auto">
          <a:xfrm>
            <a:off x="214282" y="2808442"/>
            <a:ext cx="3929090" cy="2209034"/>
          </a:xfrm>
          <a:prstGeom prst="rect">
            <a:avLst/>
          </a:prstGeom>
          <a:noFill/>
        </p:spPr>
      </p:pic>
    </p:spTree>
    <p:extLst>
      <p:ext uri="{BB962C8B-B14F-4D97-AF65-F5344CB8AC3E}">
        <p14:creationId xmlns:p14="http://schemas.microsoft.com/office/powerpoint/2010/main" xmlns="" val="312298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Кирил\Desktop\фон портфолыо\1687871267_bogatyr-club-p-odarennii-chelovek-foni-instagram-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9" y="0"/>
            <a:ext cx="914898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Заголовок 1"/>
          <p:cNvSpPr txBox="1">
            <a:spLocks/>
          </p:cNvSpPr>
          <p:nvPr/>
        </p:nvSpPr>
        <p:spPr>
          <a:xfrm>
            <a:off x="4572000" y="285728"/>
            <a:ext cx="4357718" cy="6572272"/>
          </a:xfrm>
          <a:prstGeom prst="rect">
            <a:avLst/>
          </a:prstGeom>
          <a:solidFill>
            <a:schemeClr val="accent3">
              <a:lumMod val="20000"/>
              <a:lumOff val="80000"/>
            </a:schemeClr>
          </a:solidFill>
        </p:spPr>
        <p:txBody>
          <a:bodyPr>
            <a:normAutofit fontScale="97500"/>
          </a:bodyPr>
          <a:lstStyle/>
          <a:p>
            <a:pPr lvl="0" algn="ctr"/>
            <a:r>
              <a:rPr lang="uk-UA" altLang="en-US" sz="1600" b="1" dirty="0" smtClean="0">
                <a:solidFill>
                  <a:srgbClr val="10253F"/>
                </a:solidFill>
                <a:latin typeface="Times New Roman" pitchFamily="18" charset="0"/>
                <a:ea typeface="+mj-ea"/>
                <a:cs typeface="Times New Roman" pitchFamily="18" charset="0"/>
              </a:rPr>
              <a:t>В</a:t>
            </a:r>
            <a:r>
              <a:rPr lang="uk-UA" sz="1600" dirty="0" smtClean="0">
                <a:latin typeface="Times New Roman" pitchFamily="18" charset="0"/>
                <a:cs typeface="Times New Roman" pitchFamily="18" charset="0"/>
              </a:rPr>
              <a:t>икористання </a:t>
            </a:r>
            <a:r>
              <a:rPr lang="ru-RU" sz="1600" dirty="0" err="1" smtClean="0">
                <a:latin typeface="Times New Roman" pitchFamily="18" charset="0"/>
                <a:cs typeface="Times New Roman" pitchFamily="18" charset="0"/>
              </a:rPr>
              <a:t>базовї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платформи</a:t>
            </a:r>
            <a:r>
              <a:rPr lang="ru-RU" sz="1600" dirty="0" smtClean="0">
                <a:latin typeface="Times New Roman" pitchFamily="18" charset="0"/>
                <a:cs typeface="Times New Roman" pitchFamily="18" charset="0"/>
              </a:rPr>
              <a:t> для </a:t>
            </a:r>
            <a:r>
              <a:rPr lang="ru-RU" sz="1600" dirty="0" err="1" smtClean="0">
                <a:latin typeface="Times New Roman" pitchFamily="18" charset="0"/>
                <a:cs typeface="Times New Roman" pitchFamily="18" charset="0"/>
              </a:rPr>
              <a:t>зв’язку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учнями</a:t>
            </a:r>
            <a:r>
              <a:rPr lang="ru-RU" sz="1600" dirty="0" smtClean="0">
                <a:latin typeface="Times New Roman" pitchFamily="18" charset="0"/>
                <a:cs typeface="Times New Roman" pitchFamily="18" charset="0"/>
              </a:rPr>
              <a:t> в </a:t>
            </a:r>
            <a:r>
              <a:rPr lang="ru-RU" sz="1600" dirty="0" err="1" smtClean="0">
                <a:latin typeface="Times New Roman" pitchFamily="18" charset="0"/>
                <a:cs typeface="Times New Roman" pitchFamily="18" charset="0"/>
                <a:hlinkClick r:id="rId3"/>
              </a:rPr>
              <a:t>Google</a:t>
            </a:r>
            <a:r>
              <a:rPr lang="ru-RU" sz="1600" dirty="0" smtClean="0">
                <a:latin typeface="Times New Roman" pitchFamily="18" charset="0"/>
                <a:cs typeface="Times New Roman" pitchFamily="18" charset="0"/>
                <a:hlinkClick r:id="rId3"/>
              </a:rPr>
              <a:t> </a:t>
            </a:r>
            <a:r>
              <a:rPr lang="ru-RU" sz="1600" dirty="0" err="1" smtClean="0">
                <a:latin typeface="Times New Roman" pitchFamily="18" charset="0"/>
                <a:cs typeface="Times New Roman" pitchFamily="18" charset="0"/>
                <a:hlinkClick r:id="rId3"/>
              </a:rPr>
              <a:t>Meet</a:t>
            </a:r>
            <a:r>
              <a:rPr lang="ru-RU" sz="1600" dirty="0" smtClean="0">
                <a:latin typeface="Times New Roman" pitchFamily="18" charset="0"/>
                <a:cs typeface="Times New Roman" pitchFamily="18" charset="0"/>
                <a:hlinkClick r:id="rId3"/>
              </a:rPr>
              <a:t>.</a:t>
            </a:r>
            <a:r>
              <a:rPr lang="ru-RU" sz="1600" dirty="0" smtClean="0">
                <a:latin typeface="Times New Roman" pitchFamily="18" charset="0"/>
                <a:cs typeface="Times New Roman" pitchFamily="18" charset="0"/>
              </a:rPr>
              <a:t> </a:t>
            </a:r>
          </a:p>
          <a:p>
            <a:pPr lvl="0" algn="just"/>
            <a:r>
              <a:rPr lang="ru-RU" sz="1600" b="1" dirty="0" err="1" smtClean="0">
                <a:latin typeface="Times New Roman" pitchFamily="18" charset="0"/>
                <a:cs typeface="Times New Roman" pitchFamily="18" charset="0"/>
              </a:rPr>
              <a:t>Сервіс</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простий</a:t>
            </a:r>
            <a:r>
              <a:rPr lang="ru-RU" sz="1600" b="1" dirty="0" smtClean="0">
                <a:latin typeface="Times New Roman" pitchFamily="18" charset="0"/>
                <a:cs typeface="Times New Roman" pitchFamily="18" charset="0"/>
              </a:rPr>
              <a:t> у </a:t>
            </a:r>
            <a:r>
              <a:rPr lang="ru-RU" sz="1600" b="1" dirty="0" err="1" smtClean="0">
                <a:latin typeface="Times New Roman" pitchFamily="18" charset="0"/>
                <a:cs typeface="Times New Roman" pitchFamily="18" charset="0"/>
              </a:rPr>
              <a:t>використанні</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Можна</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скласти</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розклад</a:t>
            </a:r>
            <a:r>
              <a:rPr lang="ru-RU" sz="1600" b="1" dirty="0" smtClean="0">
                <a:latin typeface="Times New Roman" pitchFamily="18" charset="0"/>
                <a:cs typeface="Times New Roman" pitchFamily="18" charset="0"/>
              </a:rPr>
              <a:t> наперед та </a:t>
            </a:r>
            <a:r>
              <a:rPr lang="ru-RU" sz="1600" b="1" dirty="0" err="1" smtClean="0">
                <a:latin typeface="Times New Roman" pitchFamily="18" charset="0"/>
                <a:cs typeface="Times New Roman" pitchFamily="18" charset="0"/>
              </a:rPr>
              <a:t>закріпити</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єдине</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посилання</a:t>
            </a:r>
            <a:r>
              <a:rPr lang="ru-RU" sz="1600" b="1" dirty="0" smtClean="0">
                <a:latin typeface="Times New Roman" pitchFamily="18" charset="0"/>
                <a:cs typeface="Times New Roman" pitchFamily="18" charset="0"/>
              </a:rPr>
              <a:t> до </a:t>
            </a:r>
            <a:r>
              <a:rPr lang="ru-RU" sz="1600" b="1" dirty="0" err="1" smtClean="0">
                <a:latin typeface="Times New Roman" pitchFamily="18" charset="0"/>
                <a:cs typeface="Times New Roman" pitchFamily="18" charset="0"/>
              </a:rPr>
              <a:t>основних</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предметів</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Учні</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знатимуть</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ваші</a:t>
            </a:r>
            <a:r>
              <a:rPr lang="ru-RU" sz="1600" b="1" dirty="0" smtClean="0">
                <a:latin typeface="Times New Roman" pitchFamily="18" charset="0"/>
                <a:cs typeface="Times New Roman" pitchFamily="18" charset="0"/>
              </a:rPr>
              <a:t> уроки </a:t>
            </a:r>
            <a:r>
              <a:rPr lang="ru-RU" sz="1600" b="1" dirty="0" err="1" smtClean="0">
                <a:latin typeface="Times New Roman" pitchFamily="18" charset="0"/>
                <a:cs typeface="Times New Roman" pitchFamily="18" charset="0"/>
              </a:rPr>
              <a:t>доступні</a:t>
            </a:r>
            <a:r>
              <a:rPr lang="ru-RU" sz="1600" b="1" dirty="0" smtClean="0">
                <a:latin typeface="Times New Roman" pitchFamily="18" charset="0"/>
                <a:cs typeface="Times New Roman" pitchFamily="18" charset="0"/>
              </a:rPr>
              <a:t> за </a:t>
            </a:r>
            <a:r>
              <a:rPr lang="ru-RU" sz="1600" b="1" dirty="0" err="1" smtClean="0">
                <a:latin typeface="Times New Roman" pitchFamily="18" charset="0"/>
                <a:cs typeface="Times New Roman" pitchFamily="18" charset="0"/>
              </a:rPr>
              <a:t>цим</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лінком</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і</a:t>
            </a:r>
            <a:r>
              <a:rPr lang="ru-RU" sz="1600" b="1" dirty="0" smtClean="0">
                <a:latin typeface="Times New Roman" pitchFamily="18" charset="0"/>
                <a:cs typeface="Times New Roman" pitchFamily="18" charset="0"/>
              </a:rPr>
              <a:t> не </a:t>
            </a:r>
            <a:r>
              <a:rPr lang="ru-RU" sz="1600" b="1" dirty="0" err="1" smtClean="0">
                <a:latin typeface="Times New Roman" pitchFamily="18" charset="0"/>
                <a:cs typeface="Times New Roman" pitchFamily="18" charset="0"/>
              </a:rPr>
              <a:t>потрібно</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шукати</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щоразу</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новий</a:t>
            </a:r>
            <a:r>
              <a:rPr lang="ru-RU" sz="1600" b="1" dirty="0" smtClean="0">
                <a:latin typeface="Times New Roman" pitchFamily="18" charset="0"/>
                <a:cs typeface="Times New Roman" pitchFamily="18" charset="0"/>
              </a:rPr>
              <a:t>.</a:t>
            </a:r>
          </a:p>
          <a:p>
            <a:pPr lvl="0" algn="just">
              <a:lnSpc>
                <a:spcPct val="115000"/>
              </a:lnSpc>
              <a:spcBef>
                <a:spcPts val="1200"/>
              </a:spcBef>
            </a:pPr>
            <a:endParaRPr lang="ru-RU" sz="2500" b="1" dirty="0" smtClean="0">
              <a:latin typeface="Times New Roman" pitchFamily="18" charset="0"/>
              <a:cs typeface="Times New Roman" pitchFamily="18" charset="0"/>
            </a:endParaRPr>
          </a:p>
          <a:p>
            <a:pPr lvl="0" algn="just">
              <a:lnSpc>
                <a:spcPct val="115000"/>
              </a:lnSpc>
              <a:spcBef>
                <a:spcPts val="1200"/>
              </a:spcBef>
            </a:pPr>
            <a:r>
              <a:rPr lang="ru-RU" sz="2500" b="1" dirty="0" smtClean="0">
                <a:latin typeface="Times New Roman" pitchFamily="18" charset="0"/>
                <a:cs typeface="Times New Roman" pitchFamily="18" charset="0"/>
              </a:rPr>
              <a:t> </a:t>
            </a:r>
            <a:endParaRPr kumimoji="0" lang="ru-RU" sz="25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25" name="Rectangle 1"/>
          <p:cNvSpPr>
            <a:spLocks noChangeArrowheads="1"/>
          </p:cNvSpPr>
          <p:nvPr/>
        </p:nvSpPr>
        <p:spPr bwMode="auto">
          <a:xfrm>
            <a:off x="4643438" y="2056686"/>
            <a:ext cx="428628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b="1"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Переваги</a:t>
            </a:r>
            <a:r>
              <a:rPr kumimoji="0" lang="ru-RU"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t>
            </a:r>
            <a:r>
              <a:rPr kumimoji="0" lang="ru-RU" b="1"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Google</a:t>
            </a:r>
            <a:r>
              <a:rPr kumimoji="0" lang="ru-RU"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t>
            </a:r>
            <a:r>
              <a:rPr kumimoji="0" lang="ru-RU" b="1"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Meet</a:t>
            </a:r>
            <a:r>
              <a:rPr kumimoji="0" lang="ru-RU"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a:t>
            </a:r>
            <a:endParaRPr kumimoji="0" lang="ru-RU"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Організація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відеозустрічей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онлайн-занять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 учнями.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Є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можливість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демонстрації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матеріалів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робочому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столі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ПК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під</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час занять: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під</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час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зустрічі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можна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надати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доступ до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екрану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щоб</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показати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презентації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або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іншу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інформацію</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робочому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столі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Планування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занять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заздалегідь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прив’язка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гугл-календаря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Синхронізація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запланованих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занять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виконується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автоматично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всіх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пристроях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тому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почати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зустріч</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можна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комп’ютері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закінчити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іншому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пристрої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наприклад</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телефоні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Приєднуватися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можна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 через браузер, так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через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додаток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Android</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або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iOS</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7" name="Picture 3" descr="C:\Users\User\Desktop\изображение_viber_2024-01-09_12-16-18-959.jpg"/>
          <p:cNvPicPr>
            <a:picLocks noChangeAspect="1" noChangeArrowheads="1"/>
          </p:cNvPicPr>
          <p:nvPr/>
        </p:nvPicPr>
        <p:blipFill>
          <a:blip r:embed="rId4"/>
          <a:stretch>
            <a:fillRect/>
          </a:stretch>
        </p:blipFill>
        <p:spPr bwMode="auto">
          <a:xfrm>
            <a:off x="0" y="168653"/>
            <a:ext cx="4555942" cy="2117339"/>
          </a:xfrm>
          <a:prstGeom prst="rect">
            <a:avLst/>
          </a:prstGeom>
          <a:noFill/>
        </p:spPr>
      </p:pic>
      <p:pic>
        <p:nvPicPr>
          <p:cNvPr id="1031" name="Picture 7" descr="C:\Users\User\Desktop\изображение_viber_2024-01-09_12-35-49-325.jpg"/>
          <p:cNvPicPr>
            <a:picLocks noChangeAspect="1" noChangeArrowheads="1"/>
          </p:cNvPicPr>
          <p:nvPr/>
        </p:nvPicPr>
        <p:blipFill>
          <a:blip r:embed="rId5"/>
          <a:srcRect/>
          <a:stretch>
            <a:fillRect/>
          </a:stretch>
        </p:blipFill>
        <p:spPr bwMode="auto">
          <a:xfrm>
            <a:off x="1285852" y="2353436"/>
            <a:ext cx="2316631" cy="45045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Кирил\Desktop\фон портфолыо\1687871267_bogatyr-club-p-odarennii-chelovek-foni-instagram-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9" y="0"/>
            <a:ext cx="914898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1"/>
          <p:cNvSpPr txBox="1">
            <a:spLocks/>
          </p:cNvSpPr>
          <p:nvPr/>
        </p:nvSpPr>
        <p:spPr>
          <a:xfrm>
            <a:off x="4013947" y="376518"/>
            <a:ext cx="4830856" cy="6024282"/>
          </a:xfrm>
          <a:prstGeom prst="rect">
            <a:avLst/>
          </a:prstGeom>
          <a:solidFill>
            <a:schemeClr val="accent3">
              <a:lumMod val="20000"/>
              <a:lumOff val="80000"/>
            </a:schemeClr>
          </a:solidFill>
        </p:spPr>
        <p:txBody>
          <a:bodyPr>
            <a:normAutofit fontScale="90000" lnSpcReduction="10000"/>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kumimoji="0" lang="uk-UA" altLang="en-US" sz="1200" b="1" i="1"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
            </a:r>
            <a:br>
              <a:rPr kumimoji="0" lang="uk-UA" altLang="en-US" sz="1200" b="1" i="1"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br>
            <a:r>
              <a:rPr kumimoji="0" lang="uk-UA" altLang="en-US" sz="2400" b="1" i="1" u="none" strike="noStrike" kern="1200" cap="none" spc="0" normalizeH="0" baseline="0" noProof="0" dirty="0" smtClean="0">
                <a:ln>
                  <a:noFill/>
                </a:ln>
                <a:solidFill>
                  <a:srgbClr val="FF0000"/>
                </a:solidFill>
                <a:effectLst/>
                <a:uLnTx/>
                <a:uFillTx/>
                <a:latin typeface="+mj-lt"/>
                <a:ea typeface="+mj-ea"/>
                <a:cs typeface="Arial" panose="020B0604020202020204" pitchFamily="34" charset="0"/>
              </a:rPr>
              <a:t>Крок</a:t>
            </a:r>
            <a:r>
              <a:rPr kumimoji="0" lang="en-US" altLang="en-US" sz="2400" b="1" i="1" u="none" strike="noStrike" kern="1200" cap="none" spc="0" normalizeH="0" baseline="0" noProof="0" dirty="0" smtClean="0">
                <a:ln>
                  <a:noFill/>
                </a:ln>
                <a:solidFill>
                  <a:srgbClr val="FF0000"/>
                </a:solidFill>
                <a:effectLst/>
                <a:uLnTx/>
                <a:uFillTx/>
                <a:latin typeface="+mj-lt"/>
                <a:ea typeface="+mj-ea"/>
                <a:cs typeface="Arial" panose="020B0604020202020204" pitchFamily="34" charset="0"/>
              </a:rPr>
              <a:t> </a:t>
            </a:r>
            <a:r>
              <a:rPr kumimoji="0" lang="uk-UA" altLang="en-US" sz="2400" b="1" i="1" u="none" strike="noStrike" kern="1200" cap="none" spc="0" normalizeH="0" baseline="0" noProof="0" dirty="0" smtClean="0">
                <a:ln>
                  <a:noFill/>
                </a:ln>
                <a:solidFill>
                  <a:srgbClr val="FF0000"/>
                </a:solidFill>
                <a:effectLst/>
                <a:uLnTx/>
                <a:uFillTx/>
                <a:latin typeface="+mj-lt"/>
                <a:ea typeface="+mj-ea"/>
                <a:cs typeface="Arial" panose="020B0604020202020204" pitchFamily="34" charset="0"/>
              </a:rPr>
              <a:t>1.</a:t>
            </a:r>
            <a:r>
              <a:rPr kumimoji="0" lang="uk-UA"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 Визначаю тему </a:t>
            </a:r>
            <a:r>
              <a:rPr kumimoji="0" lang="uk-UA"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уроку.</a:t>
            </a:r>
            <a:r>
              <a:rPr kumimoji="0" lang="uk-UA"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
            </a:r>
            <a:br>
              <a:rPr kumimoji="0" lang="uk-UA"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br>
            <a:r>
              <a:rPr kumimoji="0" lang="en-US" altLang="en-US" sz="2400" b="1" i="0" u="none" strike="noStrike" kern="1200" cap="none" spc="0" normalizeH="0" baseline="0" noProof="0" dirty="0" smtClean="0">
                <a:ln>
                  <a:noFill/>
                </a:ln>
                <a:solidFill>
                  <a:srgbClr val="10253F"/>
                </a:solidFill>
                <a:effectLst/>
                <a:uLnTx/>
                <a:uFillTx/>
                <a:latin typeface="+mj-lt"/>
                <a:ea typeface="Calibri" panose="020F0502020204030204" pitchFamily="34" charset="0"/>
                <a:cs typeface="Arial" panose="020B0604020202020204" pitchFamily="34" charset="0"/>
              </a:rPr>
              <a:t/>
            </a:r>
            <a:br>
              <a:rPr kumimoji="0" lang="en-US" altLang="en-US" sz="2400" b="1" i="0" u="none" strike="noStrike" kern="1200" cap="none" spc="0" normalizeH="0" baseline="0" noProof="0" dirty="0" smtClean="0">
                <a:ln>
                  <a:noFill/>
                </a:ln>
                <a:solidFill>
                  <a:srgbClr val="10253F"/>
                </a:solidFill>
                <a:effectLst/>
                <a:uLnTx/>
                <a:uFillTx/>
                <a:latin typeface="+mj-lt"/>
                <a:ea typeface="Calibri" panose="020F0502020204030204" pitchFamily="34" charset="0"/>
                <a:cs typeface="Arial" panose="020B0604020202020204" pitchFamily="34" charset="0"/>
              </a:rPr>
            </a:br>
            <a:r>
              <a:rPr kumimoji="0" lang="uk-UA" altLang="en-US" sz="2400" b="1" i="1" u="none" strike="noStrike" kern="1200" cap="none" spc="0" normalizeH="0" baseline="0" noProof="0" dirty="0" smtClean="0">
                <a:ln>
                  <a:noFill/>
                </a:ln>
                <a:solidFill>
                  <a:srgbClr val="FF0000"/>
                </a:solidFill>
                <a:effectLst/>
                <a:uLnTx/>
                <a:uFillTx/>
                <a:latin typeface="+mj-lt"/>
                <a:ea typeface="+mj-ea"/>
                <a:cs typeface="Arial" panose="020B0604020202020204" pitchFamily="34" charset="0"/>
              </a:rPr>
              <a:t>Крок 2.</a:t>
            </a:r>
            <a:r>
              <a:rPr kumimoji="0" lang="uk-UA"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 Прогнозую очікувані результати (конкретні, зрозумілі для дітей, досяжні, сформульовані в термінах діяльності дітей).</a:t>
            </a:r>
            <a:br>
              <a:rPr kumimoji="0" lang="uk-UA"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br>
            <a:r>
              <a:rPr kumimoji="0" lang="en-US"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
            </a:r>
            <a:br>
              <a:rPr kumimoji="0" lang="en-US"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br>
            <a:r>
              <a:rPr kumimoji="0" lang="uk-UA" altLang="en-US" sz="2400" b="1" i="1" u="none" strike="noStrike" kern="1200" cap="none" spc="0" normalizeH="0" baseline="0" noProof="0" dirty="0" smtClean="0">
                <a:ln>
                  <a:noFill/>
                </a:ln>
                <a:solidFill>
                  <a:srgbClr val="FF0000"/>
                </a:solidFill>
                <a:effectLst/>
                <a:uLnTx/>
                <a:uFillTx/>
                <a:latin typeface="+mj-lt"/>
                <a:ea typeface="+mj-ea"/>
                <a:cs typeface="Arial" panose="020B0604020202020204" pitchFamily="34" charset="0"/>
              </a:rPr>
              <a:t>Крок 3.</a:t>
            </a:r>
            <a:r>
              <a:rPr kumimoji="0" lang="uk-UA"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 Мотивую дітей до діяльності  (проблемне запитання, цікавий факт, педагогічний артефакт тощо). Обов’язково закріплюємо вивчений матеріал на попередніх уроках.</a:t>
            </a:r>
            <a:br>
              <a:rPr kumimoji="0" lang="uk-UA"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br>
            <a:r>
              <a:rPr kumimoji="0" lang="en-US"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
            </a:r>
            <a:br>
              <a:rPr kumimoji="0" lang="en-US"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br>
            <a:r>
              <a:rPr kumimoji="0" lang="uk-UA" altLang="en-US" sz="2400" b="1" i="1" u="none" strike="noStrike" kern="1200" cap="none" spc="0" normalizeH="0" baseline="0" noProof="0" dirty="0" smtClean="0">
                <a:ln>
                  <a:noFill/>
                </a:ln>
                <a:solidFill>
                  <a:srgbClr val="FF0000"/>
                </a:solidFill>
                <a:effectLst/>
                <a:uLnTx/>
                <a:uFillTx/>
                <a:latin typeface="+mj-lt"/>
                <a:ea typeface="+mj-ea"/>
                <a:cs typeface="Arial" panose="020B0604020202020204" pitchFamily="34" charset="0"/>
              </a:rPr>
              <a:t>Крок 4.</a:t>
            </a:r>
            <a:r>
              <a:rPr kumimoji="0" lang="uk-UA"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 Продумую методику подачі нового матеріалу.</a:t>
            </a:r>
            <a:r>
              <a:rPr kumimoji="0" lang="en-US"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t/>
            </a:r>
            <a:br>
              <a:rPr kumimoji="0" lang="en-US" altLang="en-US" sz="2400" b="1" i="0" u="none" strike="noStrike" kern="1200" cap="none" spc="0" normalizeH="0" baseline="0" noProof="0" dirty="0" smtClean="0">
                <a:ln>
                  <a:noFill/>
                </a:ln>
                <a:solidFill>
                  <a:srgbClr val="10253F"/>
                </a:solidFill>
                <a:effectLst/>
                <a:uLnTx/>
                <a:uFillTx/>
                <a:latin typeface="+mj-lt"/>
                <a:ea typeface="+mj-ea"/>
                <a:cs typeface="Arial" panose="020B0604020202020204" pitchFamily="34" charset="0"/>
              </a:rPr>
            </a:b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Содержимое 2"/>
          <p:cNvSpPr txBox="1">
            <a:spLocks/>
          </p:cNvSpPr>
          <p:nvPr/>
        </p:nvSpPr>
        <p:spPr>
          <a:xfrm>
            <a:off x="214282" y="214290"/>
            <a:ext cx="3527363" cy="6643710"/>
          </a:xfrm>
          <a:prstGeom prst="rect">
            <a:avLst/>
          </a:prstGeom>
          <a:solidFill>
            <a:srgbClr val="CCFF99"/>
          </a:solidFill>
        </p:spPr>
        <p:txBody>
          <a:bodyPr>
            <a:normAutofit/>
          </a:bodyPr>
          <a:lstStyle/>
          <a:p>
            <a:pPr marL="342900" marR="0" lvl="0" indent="-342900" algn="ctr" defTabSz="914400" rtl="0" eaLnBrk="1" fontAlgn="auto" latinLnBrk="0" hangingPunct="1">
              <a:lnSpc>
                <a:spcPct val="115000"/>
              </a:lnSpc>
              <a:spcBef>
                <a:spcPct val="20000"/>
              </a:spcBef>
              <a:spcAft>
                <a:spcPts val="0"/>
              </a:spcAft>
              <a:buClrTx/>
              <a:buSzTx/>
              <a:buFont typeface="Arial" panose="020B0604020202020204" pitchFamily="34" charset="0"/>
              <a:buNone/>
              <a:tabLst/>
              <a:defRPr/>
            </a:pPr>
            <a:r>
              <a:rPr kumimoji="0" lang="uk-UA" altLang="en-US" sz="2000" b="0" i="0" u="none" strike="noStrike" kern="1200" cap="none" spc="0" normalizeH="0" baseline="0" noProof="0" dirty="0" smtClean="0">
                <a:ln>
                  <a:noFill/>
                </a:ln>
                <a:solidFill>
                  <a:srgbClr val="002060"/>
                </a:solidFill>
                <a:effectLst/>
                <a:uLnTx/>
                <a:uFillTx/>
                <a:latin typeface="Arial Black" pitchFamily="34" charset="0"/>
                <a:ea typeface="+mn-ea"/>
                <a:cs typeface="Arial" panose="020B0604020202020204" pitchFamily="34" charset="0"/>
              </a:rPr>
              <a:t>Підготовка до проведення дистанційних занять</a:t>
            </a:r>
            <a:endParaRPr kumimoji="0" lang="en-US" altLang="en-US" sz="2000" b="0" i="0" u="none" strike="noStrike" kern="1200" cap="none" spc="0" normalizeH="0" baseline="0" noProof="0" dirty="0" smtClean="0">
              <a:ln>
                <a:noFill/>
              </a:ln>
              <a:solidFill>
                <a:srgbClr val="002060"/>
              </a:solidFill>
              <a:effectLst/>
              <a:uLnTx/>
              <a:uFillTx/>
              <a:latin typeface="Arial Black"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schemeClr val="tx1"/>
              </a:solidFill>
              <a:effectLst/>
              <a:uLnTx/>
              <a:uFillTx/>
              <a:latin typeface="Arial Black" pitchFamily="34" charset="0"/>
              <a:ea typeface="+mn-ea"/>
              <a:cs typeface="+mn-cs"/>
            </a:endParaRPr>
          </a:p>
        </p:txBody>
      </p:sp>
      <p:pic>
        <p:nvPicPr>
          <p:cNvPr id="5" name="Picture 8"/>
          <p:cNvPicPr>
            <a:picLocks noChangeAspect="1" noChangeArrowheads="1"/>
          </p:cNvPicPr>
          <p:nvPr/>
        </p:nvPicPr>
        <p:blipFill>
          <a:blip r:embed="rId3"/>
          <a:stretch>
            <a:fillRect/>
          </a:stretch>
        </p:blipFill>
        <p:spPr bwMode="auto">
          <a:xfrm>
            <a:off x="0" y="1714488"/>
            <a:ext cx="3929058" cy="2209017"/>
          </a:xfrm>
          <a:prstGeom prst="rect">
            <a:avLst/>
          </a:prstGeom>
          <a:noFill/>
          <a:ln w="9525">
            <a:noFill/>
            <a:miter lim="800000"/>
            <a:headEnd/>
            <a:tailEnd/>
          </a:ln>
          <a:effectLst/>
        </p:spPr>
      </p:pic>
      <p:pic>
        <p:nvPicPr>
          <p:cNvPr id="6" name="Picture 6"/>
          <p:cNvPicPr>
            <a:picLocks noChangeAspect="1" noChangeArrowheads="1"/>
          </p:cNvPicPr>
          <p:nvPr/>
        </p:nvPicPr>
        <p:blipFill>
          <a:blip r:embed="rId4"/>
          <a:stretch>
            <a:fillRect/>
          </a:stretch>
        </p:blipFill>
        <p:spPr bwMode="auto">
          <a:xfrm>
            <a:off x="1" y="4143380"/>
            <a:ext cx="4038185" cy="22703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Кирил\Desktop\фон портфолыо\1687871267_bogatyr-club-p-odarennii-chelovek-foni-instagram-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9" y="0"/>
            <a:ext cx="914898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1"/>
          <p:cNvSpPr txBox="1">
            <a:spLocks/>
          </p:cNvSpPr>
          <p:nvPr/>
        </p:nvSpPr>
        <p:spPr>
          <a:xfrm>
            <a:off x="4013947" y="376518"/>
            <a:ext cx="4830856" cy="6024282"/>
          </a:xfrm>
          <a:prstGeom prst="rect">
            <a:avLst/>
          </a:prstGeom>
          <a:solidFill>
            <a:schemeClr val="accent3">
              <a:lumMod val="20000"/>
              <a:lumOff val="80000"/>
            </a:schemeClr>
          </a:solidFill>
        </p:spPr>
        <p:txBody>
          <a:bodyPr>
            <a:normAutofit fontScale="90000" lnSpcReduction="20000"/>
          </a:bodyPr>
          <a:lstStyle/>
          <a:p>
            <a:pPr marL="0" marR="0" lvl="0" indent="0" algn="ctr" defTabSz="914400" rtl="0" eaLnBrk="1" fontAlgn="auto" latinLnBrk="0" hangingPunct="1">
              <a:lnSpc>
                <a:spcPct val="115000"/>
              </a:lnSpc>
              <a:spcBef>
                <a:spcPts val="1200"/>
              </a:spcBef>
              <a:spcAft>
                <a:spcPts val="0"/>
              </a:spcAft>
              <a:buClrTx/>
              <a:buSzTx/>
              <a:buFontTx/>
              <a:buNone/>
              <a:tabLst/>
              <a:defRPr/>
            </a:pPr>
            <a:r>
              <a:rPr kumimoji="0" lang="uk-UA" altLang="en-US" sz="1400" b="1" i="1"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t/>
            </a:r>
            <a:br>
              <a:rPr kumimoji="0" lang="uk-UA" altLang="en-US" sz="1400" b="1" i="1"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br>
            <a:r>
              <a:rPr kumimoji="0" lang="uk-UA" altLang="en-US" sz="2400" b="1" i="1" u="none" strike="noStrike" kern="1200" cap="none" spc="0" normalizeH="0" baseline="0" noProof="0" smtClean="0">
                <a:ln>
                  <a:noFill/>
                </a:ln>
                <a:solidFill>
                  <a:srgbClr val="FF0000"/>
                </a:solidFill>
                <a:effectLst/>
                <a:uLnTx/>
                <a:uFillTx/>
                <a:latin typeface="+mj-lt"/>
                <a:ea typeface="+mj-ea"/>
                <a:cs typeface="Arial" panose="020B0604020202020204" pitchFamily="34" charset="0"/>
              </a:rPr>
              <a:t>Крок 5.</a:t>
            </a:r>
            <a:r>
              <a:rPr kumimoji="0" lang="uk-UA"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t> Добираю приклади завдань з теми на кожен рівень засвоєння навчального матеріалу (репродуктивний, продуктивний, творчий).</a:t>
            </a:r>
            <a:br>
              <a:rPr kumimoji="0" lang="uk-UA"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br>
            <a:r>
              <a:rPr kumimoji="0" lang="en-US" altLang="en-US" sz="2400" b="1" i="0" u="none" strike="noStrike" kern="1200" cap="none" spc="0" normalizeH="0" baseline="0" noProof="0" smtClean="0">
                <a:ln>
                  <a:noFill/>
                </a:ln>
                <a:solidFill>
                  <a:srgbClr val="10253F"/>
                </a:solidFill>
                <a:effectLst/>
                <a:uLnTx/>
                <a:uFillTx/>
                <a:latin typeface="+mj-lt"/>
                <a:ea typeface="Calibri" panose="020F0502020204030204" pitchFamily="34" charset="0"/>
                <a:cs typeface="Arial" panose="020B0604020202020204" pitchFamily="34" charset="0"/>
              </a:rPr>
              <a:t/>
            </a:r>
            <a:br>
              <a:rPr kumimoji="0" lang="en-US" altLang="en-US" sz="2400" b="1" i="0" u="none" strike="noStrike" kern="1200" cap="none" spc="0" normalizeH="0" baseline="0" noProof="0" smtClean="0">
                <a:ln>
                  <a:noFill/>
                </a:ln>
                <a:solidFill>
                  <a:srgbClr val="10253F"/>
                </a:solidFill>
                <a:effectLst/>
                <a:uLnTx/>
                <a:uFillTx/>
                <a:latin typeface="+mj-lt"/>
                <a:ea typeface="Calibri" panose="020F0502020204030204" pitchFamily="34" charset="0"/>
                <a:cs typeface="Arial" panose="020B0604020202020204" pitchFamily="34" charset="0"/>
              </a:rPr>
            </a:br>
            <a:r>
              <a:rPr kumimoji="0" lang="uk-UA" altLang="en-US" sz="2400" b="1" i="1" u="none" strike="noStrike" kern="1200" cap="none" spc="0" normalizeH="0" baseline="0" noProof="0" smtClean="0">
                <a:ln>
                  <a:noFill/>
                </a:ln>
                <a:solidFill>
                  <a:srgbClr val="FF0000"/>
                </a:solidFill>
                <a:effectLst/>
                <a:uLnTx/>
                <a:uFillTx/>
                <a:latin typeface="+mj-lt"/>
                <a:ea typeface="+mj-ea"/>
                <a:cs typeface="Arial" panose="020B0604020202020204" pitchFamily="34" charset="0"/>
              </a:rPr>
              <a:t>Крок 6.</a:t>
            </a:r>
            <a:r>
              <a:rPr kumimoji="0" lang="uk-UA" altLang="en-US" sz="2400" b="1" i="0" u="none" strike="noStrike" kern="1200" cap="none" spc="0" normalizeH="0" baseline="0" noProof="0" smtClean="0">
                <a:ln>
                  <a:noFill/>
                </a:ln>
                <a:solidFill>
                  <a:srgbClr val="FF0000"/>
                </a:solidFill>
                <a:effectLst/>
                <a:uLnTx/>
                <a:uFillTx/>
                <a:latin typeface="+mj-lt"/>
                <a:ea typeface="+mj-ea"/>
                <a:cs typeface="Arial" panose="020B0604020202020204" pitchFamily="34" charset="0"/>
              </a:rPr>
              <a:t> </a:t>
            </a:r>
            <a:r>
              <a:rPr kumimoji="0" lang="uk-UA"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t>Проєктую домашнє завдання. </a:t>
            </a:r>
            <a:br>
              <a:rPr kumimoji="0" lang="uk-UA"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br>
            <a:r>
              <a:rPr kumimoji="0" lang="en-US"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t/>
            </a:r>
            <a:br>
              <a:rPr kumimoji="0" lang="en-US"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br>
            <a:r>
              <a:rPr kumimoji="0" lang="uk-UA" altLang="en-US" sz="2400" b="1" i="1" u="none" strike="noStrike" kern="1200" cap="none" spc="0" normalizeH="0" baseline="0" noProof="0" smtClean="0">
                <a:ln>
                  <a:noFill/>
                </a:ln>
                <a:solidFill>
                  <a:srgbClr val="FF0000"/>
                </a:solidFill>
                <a:effectLst/>
                <a:uLnTx/>
                <a:uFillTx/>
                <a:latin typeface="+mj-lt"/>
                <a:ea typeface="+mj-ea"/>
                <a:cs typeface="Arial" panose="020B0604020202020204" pitchFamily="34" charset="0"/>
              </a:rPr>
              <a:t>Крок 7.</a:t>
            </a:r>
            <a:r>
              <a:rPr kumimoji="0" lang="uk-UA"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t> Знаходжу в інтернеті матеріали для організації самостійної роботи учнів: відео, інтерактивні завдання, тренажери або створюю контент самостійно.</a:t>
            </a:r>
            <a:br>
              <a:rPr kumimoji="0" lang="uk-UA"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br>
            <a:r>
              <a:rPr kumimoji="0" lang="uk-UA"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t/>
            </a:r>
            <a:br>
              <a:rPr kumimoji="0" lang="uk-UA" altLang="en-US" sz="2400" b="1" i="0" u="none" strike="noStrike" kern="1200" cap="none" spc="0" normalizeH="0" baseline="0" noProof="0" smtClean="0">
                <a:ln>
                  <a:noFill/>
                </a:ln>
                <a:solidFill>
                  <a:srgbClr val="10253F"/>
                </a:solidFill>
                <a:effectLst/>
                <a:uLnTx/>
                <a:uFillTx/>
                <a:latin typeface="+mj-lt"/>
                <a:ea typeface="+mj-ea"/>
                <a:cs typeface="Arial" panose="020B0604020202020204" pitchFamily="34" charset="0"/>
              </a:rPr>
            </a:br>
            <a:r>
              <a:rPr kumimoji="0" lang="uk-UA" altLang="en-US" sz="2400" b="1" i="0" u="none" strike="noStrike" kern="1200" cap="none" spc="0" normalizeH="0" baseline="0" noProof="0" smtClean="0">
                <a:ln>
                  <a:noFill/>
                </a:ln>
                <a:solidFill>
                  <a:srgbClr val="C00000"/>
                </a:solidFill>
                <a:effectLst/>
                <a:uLnTx/>
                <a:uFillTx/>
                <a:latin typeface="+mj-lt"/>
                <a:ea typeface="+mj-ea"/>
                <a:cs typeface="Arial" panose="020B0604020202020204" pitchFamily="34" charset="0"/>
              </a:rPr>
              <a:t>Пам</a:t>
            </a:r>
            <a:r>
              <a:rPr kumimoji="0" lang="en-US" altLang="en-US" sz="2400" b="1" i="0" u="none" strike="noStrike" kern="1200" cap="none" spc="0" normalizeH="0" baseline="0" noProof="0" smtClean="0">
                <a:ln>
                  <a:noFill/>
                </a:ln>
                <a:solidFill>
                  <a:srgbClr val="C00000"/>
                </a:solidFill>
                <a:effectLst/>
                <a:uLnTx/>
                <a:uFillTx/>
                <a:latin typeface="+mj-lt"/>
                <a:ea typeface="+mj-ea"/>
                <a:cs typeface="Arial" panose="020B0604020202020204" pitchFamily="34" charset="0"/>
              </a:rPr>
              <a:t>'</a:t>
            </a:r>
            <a:r>
              <a:rPr kumimoji="0" lang="uk-UA" altLang="en-US" sz="2400" b="1" i="0" u="none" strike="noStrike" kern="1200" cap="none" spc="0" normalizeH="0" baseline="0" noProof="0" smtClean="0">
                <a:ln>
                  <a:noFill/>
                </a:ln>
                <a:solidFill>
                  <a:srgbClr val="C00000"/>
                </a:solidFill>
                <a:effectLst/>
                <a:uLnTx/>
                <a:uFillTx/>
                <a:latin typeface="+mj-lt"/>
                <a:ea typeface="+mj-ea"/>
                <a:cs typeface="Arial" panose="020B0604020202020204" pitchFamily="34" charset="0"/>
              </a:rPr>
              <a:t>ятаю про академічну доброчесність!</a:t>
            </a:r>
            <a:r>
              <a:rPr kumimoji="0" lang="en-US" altLang="en-US" sz="2400" b="1" i="0" u="none" strike="noStrike" kern="1200" cap="none" spc="0" normalizeH="0" baseline="0" noProof="0" smtClean="0">
                <a:ln>
                  <a:noFill/>
                </a:ln>
                <a:solidFill>
                  <a:srgbClr val="C00000"/>
                </a:solidFill>
                <a:effectLst/>
                <a:uLnTx/>
                <a:uFillTx/>
                <a:latin typeface="+mj-lt"/>
                <a:ea typeface="+mj-ea"/>
                <a:cs typeface="Arial" panose="020B0604020202020204" pitchFamily="34" charset="0"/>
              </a:rPr>
              <a:t/>
            </a:r>
            <a:br>
              <a:rPr kumimoji="0" lang="en-US" altLang="en-US" sz="2400" b="1" i="0" u="none" strike="noStrike" kern="1200" cap="none" spc="0" normalizeH="0" baseline="0" noProof="0" smtClean="0">
                <a:ln>
                  <a:noFill/>
                </a:ln>
                <a:solidFill>
                  <a:srgbClr val="C00000"/>
                </a:solidFill>
                <a:effectLst/>
                <a:uLnTx/>
                <a:uFillTx/>
                <a:latin typeface="+mj-lt"/>
                <a:ea typeface="+mj-ea"/>
                <a:cs typeface="Arial" panose="020B0604020202020204" pitchFamily="34" charset="0"/>
              </a:rPr>
            </a:br>
            <a:endParaRPr kumimoji="0" lang="ru-RU" sz="2400" b="1" i="0" u="none" strike="noStrike" kern="1200" cap="none" spc="0" normalizeH="0" baseline="0" noProof="0" dirty="0">
              <a:ln>
                <a:noFill/>
              </a:ln>
              <a:solidFill>
                <a:srgbClr val="C00000"/>
              </a:solidFill>
              <a:effectLst/>
              <a:uLnTx/>
              <a:uFillTx/>
              <a:latin typeface="+mj-lt"/>
              <a:ea typeface="+mj-ea"/>
              <a:cs typeface="+mj-cs"/>
            </a:endParaRPr>
          </a:p>
        </p:txBody>
      </p:sp>
      <p:sp>
        <p:nvSpPr>
          <p:cNvPr id="5" name="Содержимое 2"/>
          <p:cNvSpPr txBox="1">
            <a:spLocks/>
          </p:cNvSpPr>
          <p:nvPr/>
        </p:nvSpPr>
        <p:spPr>
          <a:xfrm>
            <a:off x="285720" y="403412"/>
            <a:ext cx="3455925" cy="6454587"/>
          </a:xfrm>
          <a:prstGeom prst="rect">
            <a:avLst/>
          </a:prstGeom>
          <a:solidFill>
            <a:srgbClr val="CCFF99"/>
          </a:solidFill>
        </p:spPr>
        <p:txBody>
          <a:bodyPr>
            <a:normAutofit/>
          </a:bodyPr>
          <a:lstStyle/>
          <a:p>
            <a:pPr marL="342900" marR="0" lvl="0" indent="-342900" algn="ctr" defTabSz="914400" rtl="0" eaLnBrk="1" fontAlgn="auto" latinLnBrk="0" hangingPunct="1">
              <a:lnSpc>
                <a:spcPct val="115000"/>
              </a:lnSpc>
              <a:spcBef>
                <a:spcPct val="20000"/>
              </a:spcBef>
              <a:spcAft>
                <a:spcPts val="0"/>
              </a:spcAft>
              <a:buClrTx/>
              <a:buSzTx/>
              <a:buFont typeface="Arial" panose="020B0604020202020204" pitchFamily="34" charset="0"/>
              <a:buNone/>
              <a:tabLst/>
              <a:defRPr/>
            </a:pPr>
            <a:r>
              <a:rPr kumimoji="0" lang="uk-UA" altLang="en-US" sz="2000" b="0" i="0" u="none" strike="noStrike" kern="1200" cap="none" spc="0" normalizeH="0" baseline="0" noProof="0" smtClean="0">
                <a:ln>
                  <a:noFill/>
                </a:ln>
                <a:solidFill>
                  <a:srgbClr val="002060"/>
                </a:solidFill>
                <a:effectLst/>
                <a:uLnTx/>
                <a:uFillTx/>
                <a:latin typeface="Arial Black" pitchFamily="34" charset="0"/>
                <a:ea typeface="+mn-ea"/>
                <a:cs typeface="Arial" panose="020B0604020202020204" pitchFamily="34" charset="0"/>
              </a:rPr>
              <a:t>Підготовка до проведення дистанційних занять</a:t>
            </a:r>
            <a:endParaRPr kumimoji="0" lang="en-US" altLang="en-US" sz="2000" b="0" i="0" u="none" strike="noStrike" kern="1200" cap="none" spc="0" normalizeH="0" baseline="0" noProof="0" smtClean="0">
              <a:ln>
                <a:noFill/>
              </a:ln>
              <a:solidFill>
                <a:srgbClr val="002060"/>
              </a:solidFill>
              <a:effectLst/>
              <a:uLnTx/>
              <a:uFillTx/>
              <a:latin typeface="Arial Black"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schemeClr val="tx1"/>
              </a:solidFill>
              <a:effectLst/>
              <a:uLnTx/>
              <a:uFillTx/>
              <a:latin typeface="Arial Black" pitchFamily="34" charset="0"/>
              <a:ea typeface="+mn-ea"/>
              <a:cs typeface="+mn-cs"/>
            </a:endParaRPr>
          </a:p>
        </p:txBody>
      </p:sp>
      <p:pic>
        <p:nvPicPr>
          <p:cNvPr id="6" name="Picture 2"/>
          <p:cNvPicPr>
            <a:picLocks noChangeAspect="1" noChangeArrowheads="1"/>
          </p:cNvPicPr>
          <p:nvPr/>
        </p:nvPicPr>
        <p:blipFill>
          <a:blip r:embed="rId3" cstate="print"/>
          <a:stretch>
            <a:fillRect/>
          </a:stretch>
        </p:blipFill>
        <p:spPr bwMode="auto">
          <a:xfrm>
            <a:off x="285720" y="1893376"/>
            <a:ext cx="3643338" cy="2048378"/>
          </a:xfrm>
          <a:prstGeom prst="rect">
            <a:avLst/>
          </a:prstGeom>
          <a:noFill/>
          <a:ln w="9525">
            <a:noFill/>
            <a:miter lim="800000"/>
            <a:headEnd/>
            <a:tailEnd/>
          </a:ln>
          <a:effectLst/>
        </p:spPr>
      </p:pic>
      <p:pic>
        <p:nvPicPr>
          <p:cNvPr id="7" name="Picture 1"/>
          <p:cNvPicPr>
            <a:picLocks noChangeAspect="1" noChangeArrowheads="1"/>
          </p:cNvPicPr>
          <p:nvPr/>
        </p:nvPicPr>
        <p:blipFill>
          <a:blip r:embed="rId4"/>
          <a:stretch>
            <a:fillRect/>
          </a:stretch>
        </p:blipFill>
        <p:spPr bwMode="auto">
          <a:xfrm>
            <a:off x="214282" y="4143380"/>
            <a:ext cx="3811887"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C:\Users\Кирил\Desktop\фон портфолыо\1687525206_bogatyr-club-p-lineika-uchenicheskaya-foni-instagram-2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43042" y="142852"/>
            <a:ext cx="53499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 та методи</a:t>
            </a:r>
          </a:p>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організації дистанційного навчання </a:t>
            </a:r>
            <a:endParaRPr lang="ru-RU" sz="2400" dirty="0"/>
          </a:p>
        </p:txBody>
      </p:sp>
      <p:sp>
        <p:nvSpPr>
          <p:cNvPr id="7" name="Содержимое 3"/>
          <p:cNvSpPr txBox="1">
            <a:spLocks/>
          </p:cNvSpPr>
          <p:nvPr/>
        </p:nvSpPr>
        <p:spPr>
          <a:xfrm>
            <a:off x="4786314" y="1214422"/>
            <a:ext cx="4357686" cy="5357850"/>
          </a:xfrm>
          <a:prstGeom prst="rect">
            <a:avLst/>
          </a:prstGeom>
          <a:solidFill>
            <a:srgbClr val="FFCCCC"/>
          </a:solidFill>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uk-UA" sz="2400" b="1" i="0" u="none" strike="noStrike" kern="1200" cap="none" spc="0" normalizeH="0" baseline="0" noProof="0" dirty="0" smtClean="0">
                <a:ln>
                  <a:noFill/>
                </a:ln>
                <a:solidFill>
                  <a:srgbClr val="C00000"/>
                </a:solidFill>
                <a:effectLst/>
                <a:uLnTx/>
                <a:uFillTx/>
                <a:latin typeface="Comic Sans MS" panose="030F0702030302020204" pitchFamily="66" charset="0"/>
                <a:ea typeface="+mn-ea"/>
                <a:cs typeface="+mn-cs"/>
              </a:rPr>
              <a:t>Інноваційні технології в навчанні</a:t>
            </a:r>
          </a:p>
          <a:p>
            <a:pPr marL="342900" indent="-342900">
              <a:spcBef>
                <a:spcPct val="20000"/>
              </a:spcBef>
              <a:buFont typeface="Wingdings" panose="05000000000000000000" pitchFamily="2" charset="2"/>
              <a:buChar char="Ø"/>
            </a:pPr>
            <a:r>
              <a:rPr lang="ru-RU" sz="2000" b="1" dirty="0" err="1" smtClean="0">
                <a:solidFill>
                  <a:srgbClr val="00B050"/>
                </a:solidFill>
                <a:latin typeface="Comic Sans MS" pitchFamily="66" charset="0"/>
              </a:rPr>
              <a:t>Презентації</a:t>
            </a:r>
            <a:r>
              <a:rPr lang="ru-RU" sz="2000" dirty="0" smtClean="0">
                <a:solidFill>
                  <a:srgbClr val="00B050"/>
                </a:solidFill>
                <a:latin typeface="Comic Sans MS" pitchFamily="66" charset="0"/>
              </a:rPr>
              <a:t> </a:t>
            </a:r>
            <a:r>
              <a:rPr lang="en-US" sz="2600" b="1" dirty="0" smtClean="0">
                <a:solidFill>
                  <a:srgbClr val="002060"/>
                </a:solidFill>
              </a:rPr>
              <a:t>PowerPoint </a:t>
            </a:r>
            <a:r>
              <a:rPr lang="uk-UA" sz="2600" b="1" dirty="0" smtClean="0">
                <a:solidFill>
                  <a:srgbClr val="002060"/>
                </a:solidFill>
              </a:rPr>
              <a:t>, </a:t>
            </a:r>
            <a:r>
              <a:rPr lang="en-US" sz="2600" b="1" dirty="0" smtClean="0">
                <a:solidFill>
                  <a:srgbClr val="002060"/>
                </a:solidFill>
                <a:cs typeface="Times New Roman" pitchFamily="18" charset="0"/>
              </a:rPr>
              <a:t>Google</a:t>
            </a:r>
            <a:r>
              <a:rPr lang="uk-UA" sz="2600" b="1" dirty="0" smtClean="0">
                <a:solidFill>
                  <a:srgbClr val="002060"/>
                </a:solidFill>
                <a:cs typeface="Times New Roman" pitchFamily="18" charset="0"/>
              </a:rPr>
              <a:t> презентації.</a:t>
            </a:r>
            <a:endParaRPr lang="uk-UA" sz="2600" b="1" dirty="0" smtClean="0">
              <a:solidFill>
                <a:srgbClr val="002060"/>
              </a:solidFill>
            </a:endParaRPr>
          </a:p>
          <a:p>
            <a:pPr marL="342900" lvl="0" indent="-342900">
              <a:spcBef>
                <a:spcPct val="20000"/>
              </a:spcBef>
              <a:buFont typeface="Wingdings" panose="05000000000000000000" pitchFamily="2" charset="2"/>
              <a:buChar char="Ø"/>
            </a:pPr>
            <a:r>
              <a:rPr lang="uk-UA" sz="2000" b="1" dirty="0" smtClean="0">
                <a:solidFill>
                  <a:srgbClr val="00B050"/>
                </a:solidFill>
                <a:latin typeface="Comic Sans MS" pitchFamily="66" charset="0"/>
              </a:rPr>
              <a:t>Інтерактивні вправи на платформі </a:t>
            </a:r>
            <a:r>
              <a:rPr lang="en-US" sz="2600" b="1" dirty="0" smtClean="0">
                <a:solidFill>
                  <a:srgbClr val="002060"/>
                </a:solidFill>
              </a:rPr>
              <a:t>Learning Apps</a:t>
            </a:r>
            <a:r>
              <a:rPr lang="uk-UA" sz="2600" b="1" dirty="0" smtClean="0">
                <a:solidFill>
                  <a:srgbClr val="002060"/>
                </a:solidFill>
              </a:rPr>
              <a:t>.</a:t>
            </a:r>
            <a:endParaRPr lang="en-US" sz="2600" b="1" dirty="0" smtClean="0">
              <a:solidFill>
                <a:srgbClr val="002060"/>
              </a:solidFill>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uk-UA" sz="2000" b="1" dirty="0" smtClean="0">
                <a:solidFill>
                  <a:srgbClr val="00B050"/>
                </a:solidFill>
                <a:latin typeface="Comic Sans MS" panose="030F0702030302020204" pitchFamily="66" charset="0"/>
              </a:rPr>
              <a:t>Перевірка знань учнів через тестування на платформах  </a:t>
            </a:r>
            <a:r>
              <a:rPr lang="uk-UA" sz="2000" b="1" dirty="0" err="1" smtClean="0">
                <a:solidFill>
                  <a:srgbClr val="002060"/>
                </a:solidFill>
                <a:latin typeface="Comic Sans MS" panose="030F0702030302020204" pitchFamily="66" charset="0"/>
              </a:rPr>
              <a:t>Всеосвіта</a:t>
            </a:r>
            <a:r>
              <a:rPr lang="uk-UA" sz="2000" b="1" dirty="0" smtClean="0">
                <a:solidFill>
                  <a:srgbClr val="002060"/>
                </a:solidFill>
                <a:latin typeface="Comic Sans MS" panose="030F0702030302020204" pitchFamily="66" charset="0"/>
              </a:rPr>
              <a:t>, На Урок. </a:t>
            </a:r>
          </a:p>
          <a:p>
            <a:pPr marL="342900" lvl="0" indent="-342900">
              <a:spcBef>
                <a:spcPct val="20000"/>
              </a:spcBef>
              <a:buFont typeface="Wingdings" panose="05000000000000000000" pitchFamily="2" charset="2"/>
              <a:buChar char="Ø"/>
            </a:pPr>
            <a:r>
              <a:rPr kumimoji="0" lang="uk-UA" sz="2000" b="1"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rPr>
              <a:t>Використання</a:t>
            </a:r>
            <a:r>
              <a:rPr kumimoji="0" lang="uk-UA" sz="2000"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rPr>
              <a:t> </a:t>
            </a:r>
            <a:r>
              <a:rPr lang="ru-RU" sz="2000" b="1" dirty="0" err="1" smtClean="0">
                <a:solidFill>
                  <a:srgbClr val="002060"/>
                </a:solidFill>
              </a:rPr>
              <a:t>подкаст-ресурсу</a:t>
            </a:r>
            <a:r>
              <a:rPr lang="ru-RU" sz="2000" b="1" dirty="0" smtClean="0">
                <a:solidFill>
                  <a:srgbClr val="002060"/>
                </a:solidFill>
              </a:rPr>
              <a:t> </a:t>
            </a:r>
            <a:r>
              <a:rPr lang="en-US" sz="2800" b="1" dirty="0" smtClean="0">
                <a:solidFill>
                  <a:srgbClr val="002060"/>
                </a:solidFill>
              </a:rPr>
              <a:t>KULT</a:t>
            </a:r>
            <a:r>
              <a:rPr lang="uk-UA" sz="2800" b="1" dirty="0" smtClean="0">
                <a:solidFill>
                  <a:srgbClr val="002060"/>
                </a:solidFill>
              </a:rPr>
              <a:t>; </a:t>
            </a:r>
            <a:r>
              <a:rPr lang="en-US" sz="2000" b="1" dirty="0" smtClean="0">
                <a:solidFill>
                  <a:srgbClr val="002060"/>
                </a:solidFill>
                <a:latin typeface="Arial" panose="020B0604020202020204" pitchFamily="34" charset="0"/>
                <a:cs typeface="Arial" panose="020B0604020202020204" pitchFamily="34" charset="0"/>
              </a:rPr>
              <a:t>YouTube</a:t>
            </a:r>
            <a:r>
              <a:rPr lang="uk-UA" sz="2000" b="1" dirty="0" smtClean="0">
                <a:solidFill>
                  <a:srgbClr val="002060"/>
                </a:solidFill>
                <a:latin typeface="Arial" panose="020B0604020202020204" pitchFamily="34" charset="0"/>
                <a:cs typeface="Arial" panose="020B0604020202020204" pitchFamily="34" charset="0"/>
              </a:rPr>
              <a:t>.</a:t>
            </a:r>
          </a:p>
          <a:p>
            <a:pPr marL="342900" lvl="0" indent="-342900">
              <a:spcBef>
                <a:spcPct val="20000"/>
              </a:spcBef>
              <a:buFont typeface="Wingdings" panose="05000000000000000000" pitchFamily="2" charset="2"/>
              <a:buChar char="Ø"/>
            </a:pPr>
            <a:r>
              <a:rPr kumimoji="0" lang="uk-UA" sz="2000" b="1" i="0" u="none" strike="noStrike" kern="1200" cap="none" spc="0" normalizeH="0" baseline="0" noProof="0" dirty="0" smtClean="0">
                <a:ln>
                  <a:noFill/>
                </a:ln>
                <a:solidFill>
                  <a:srgbClr val="00B050"/>
                </a:solidFill>
                <a:effectLst/>
                <a:uLnTx/>
                <a:uFillTx/>
                <a:latin typeface="Comic Sans MS" pitchFamily="66" charset="0"/>
                <a:cs typeface="Arial" panose="020B0604020202020204" pitchFamily="34" charset="0"/>
              </a:rPr>
              <a:t>Віртуальні дошки: </a:t>
            </a:r>
            <a:r>
              <a:rPr lang="ru-RU" sz="2400" b="1" dirty="0" err="1" smtClean="0">
                <a:solidFill>
                  <a:srgbClr val="002060"/>
                </a:solidFill>
              </a:rPr>
              <a:t>Jamboard</a:t>
            </a:r>
            <a:r>
              <a:rPr lang="ru-RU" sz="2400" b="1" dirty="0" smtClean="0">
                <a:solidFill>
                  <a:srgbClr val="002060"/>
                </a:solidFill>
              </a:rPr>
              <a:t>, </a:t>
            </a:r>
            <a:r>
              <a:rPr lang="ru-RU" sz="2400" b="1" dirty="0" err="1" smtClean="0">
                <a:solidFill>
                  <a:srgbClr val="002060"/>
                </a:solidFill>
              </a:rPr>
              <a:t>Padlet</a:t>
            </a:r>
            <a:r>
              <a:rPr lang="ru-RU" sz="2400" b="1" dirty="0" smtClean="0">
                <a:solidFill>
                  <a:srgbClr val="002060"/>
                </a:solidFill>
              </a:rPr>
              <a:t>.</a:t>
            </a:r>
            <a:endParaRPr kumimoji="0" lang="uk-UA" sz="2400" b="1" u="none" strike="noStrike" kern="1200" cap="none" spc="0" normalizeH="0" baseline="0" noProof="0" dirty="0" smtClean="0">
              <a:ln>
                <a:noFill/>
              </a:ln>
              <a:solidFill>
                <a:srgbClr val="002060"/>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uk-UA" sz="2000" b="1" i="0" u="none" strike="noStrike" kern="1200" cap="none" spc="0" normalizeH="0" baseline="0" noProof="0" dirty="0" err="1" smtClean="0">
                <a:ln>
                  <a:noFill/>
                </a:ln>
                <a:solidFill>
                  <a:srgbClr val="00B050"/>
                </a:solidFill>
                <a:effectLst/>
                <a:uLnTx/>
                <a:uFillTx/>
                <a:latin typeface="Comic Sans MS" panose="030F0702030302020204" pitchFamily="66" charset="0"/>
                <a:ea typeface="+mn-ea"/>
                <a:cs typeface="+mn-cs"/>
              </a:rPr>
              <a:t>Онлайн-екскурсії</a:t>
            </a:r>
            <a:r>
              <a:rPr kumimoji="0" lang="uk-UA" sz="2000" b="1"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rPr>
              <a:t>:</a:t>
            </a:r>
          </a:p>
          <a:p>
            <a:pPr lvl="0">
              <a:spcBef>
                <a:spcPct val="20000"/>
              </a:spcBef>
            </a:pPr>
            <a:r>
              <a:rPr lang="en-GB" sz="2000" dirty="0" smtClean="0">
                <a:solidFill>
                  <a:srgbClr val="002060"/>
                </a:solidFill>
                <a:latin typeface="Comic Sans MS" panose="030F0702030302020204" pitchFamily="66" charset="0"/>
                <a:hlinkClick r:id="rId3"/>
              </a:rPr>
              <a:t>https://museum-portal.com/ua/mapa</a:t>
            </a:r>
            <a:endParaRPr lang="uk-UA" sz="2000" dirty="0" smtClean="0">
              <a:solidFill>
                <a:srgbClr val="002060"/>
              </a:solidFill>
              <a:latin typeface="Comic Sans MS" panose="030F0702030302020204" pitchFamily="66" charset="0"/>
            </a:endParaRPr>
          </a:p>
          <a:p>
            <a:pPr lvl="0">
              <a:spcBef>
                <a:spcPct val="20000"/>
              </a:spcBef>
            </a:pPr>
            <a:endParaRPr lang="uk-UA" sz="2000" dirty="0" smtClean="0">
              <a:solidFill>
                <a:srgbClr val="002060"/>
              </a:solidFill>
              <a:latin typeface="Comic Sans MS" panose="030F0702030302020204" pitchFamily="66" charset="0"/>
            </a:endParaRPr>
          </a:p>
          <a:p>
            <a:pPr lvl="0">
              <a:spcBef>
                <a:spcPct val="20000"/>
              </a:spcBef>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Содержимое 3"/>
          <p:cNvSpPr txBox="1">
            <a:spLocks/>
          </p:cNvSpPr>
          <p:nvPr/>
        </p:nvSpPr>
        <p:spPr>
          <a:xfrm>
            <a:off x="357158" y="1928802"/>
            <a:ext cx="4357686" cy="1143008"/>
          </a:xfrm>
          <a:prstGeom prst="rect">
            <a:avLst/>
          </a:prstGeom>
          <a:solidFill>
            <a:srgbClr val="FFC000"/>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uk-UA" sz="2400" b="1" i="0" u="none" strike="noStrike" kern="1200" cap="none" spc="0" normalizeH="0" baseline="0" noProof="0" dirty="0" smtClean="0">
                <a:ln>
                  <a:noFill/>
                </a:ln>
                <a:solidFill>
                  <a:srgbClr val="C00000"/>
                </a:solidFill>
                <a:effectLst/>
                <a:uLnTx/>
                <a:uFillTx/>
                <a:latin typeface="Comic Sans MS" panose="030F0702030302020204" pitchFamily="66" charset="0"/>
                <a:ea typeface="+mn-ea"/>
                <a:cs typeface="+mn-cs"/>
              </a:rPr>
              <a:t>Індивідуальні та групові форми роботи</a:t>
            </a:r>
          </a:p>
          <a:p>
            <a:pPr lvl="0">
              <a:spcBef>
                <a:spcPct val="20000"/>
              </a:spcBef>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Содержимое 3"/>
          <p:cNvSpPr txBox="1">
            <a:spLocks/>
          </p:cNvSpPr>
          <p:nvPr/>
        </p:nvSpPr>
        <p:spPr>
          <a:xfrm>
            <a:off x="285720" y="3929066"/>
            <a:ext cx="4357686" cy="1143008"/>
          </a:xfrm>
          <a:prstGeom prst="rect">
            <a:avLst/>
          </a:prstGeom>
          <a:solidFill>
            <a:srgbClr val="FFC000"/>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uk-UA" sz="2400" b="1" dirty="0" smtClean="0">
                <a:solidFill>
                  <a:srgbClr val="C00000"/>
                </a:solidFill>
                <a:latin typeface="Comic Sans MS" panose="030F0702030302020204" pitchFamily="66" charset="0"/>
              </a:rPr>
              <a:t>К</a:t>
            </a:r>
            <a:r>
              <a:rPr kumimoji="0" lang="uk-UA" sz="2400" b="1" i="0" u="none" strike="noStrike" kern="1200" cap="none" spc="0" normalizeH="0" baseline="0" noProof="0" dirty="0" err="1" smtClean="0">
                <a:ln>
                  <a:noFill/>
                </a:ln>
                <a:solidFill>
                  <a:srgbClr val="C00000"/>
                </a:solidFill>
                <a:effectLst/>
                <a:uLnTx/>
                <a:uFillTx/>
                <a:latin typeface="Comic Sans MS" panose="030F0702030302020204" pitchFamily="66" charset="0"/>
                <a:ea typeface="+mn-ea"/>
                <a:cs typeface="+mn-cs"/>
              </a:rPr>
              <a:t>онсультування</a:t>
            </a:r>
            <a:r>
              <a:rPr kumimoji="0" lang="uk-UA" sz="2400" b="1" i="0" u="none" strike="noStrike" kern="1200" cap="none" spc="0" normalizeH="0" baseline="0" noProof="0" dirty="0" smtClean="0">
                <a:ln>
                  <a:noFill/>
                </a:ln>
                <a:solidFill>
                  <a:srgbClr val="C00000"/>
                </a:solidFill>
                <a:effectLst/>
                <a:uLnTx/>
                <a:uFillTx/>
                <a:latin typeface="Comic Sans MS" panose="030F0702030302020204" pitchFamily="66" charset="0"/>
                <a:ea typeface="+mn-ea"/>
                <a:cs typeface="+mn-cs"/>
              </a:rPr>
              <a:t> </a:t>
            </a:r>
            <a:r>
              <a:rPr kumimoji="0" lang="uk-UA" sz="2400" b="1" i="0" u="none" strike="noStrike" kern="1200" cap="none" spc="0" normalizeH="0" baseline="0" noProof="0" dirty="0" smtClean="0">
                <a:ln>
                  <a:noFill/>
                </a:ln>
                <a:solidFill>
                  <a:srgbClr val="C00000"/>
                </a:solidFill>
                <a:effectLst/>
                <a:uLnTx/>
                <a:uFillTx/>
                <a:latin typeface="Comic Sans MS" panose="030F0702030302020204" pitchFamily="66" charset="0"/>
                <a:ea typeface="+mn-ea"/>
                <a:cs typeface="+mn-cs"/>
              </a:rPr>
              <a:t>батьків з питань освіти дітей</a:t>
            </a:r>
          </a:p>
          <a:p>
            <a:pPr lvl="0">
              <a:spcBef>
                <a:spcPct val="20000"/>
              </a:spcBef>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122985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C:\Users\Кирил\Desktop\фон портфолыо\1687525206_bogatyr-club-p-lineika-uchenicheskaya-foni-instagram-20.jpg"/>
          <p:cNvPicPr>
            <a:picLocks noChangeAspect="1" noChangeArrowheads="1"/>
          </p:cNvPicPr>
          <p:nvPr/>
        </p:nvPicPr>
        <p:blipFill>
          <a:blip r:embed="rId2"/>
          <a:stretch>
            <a:fillRect/>
          </a:stretch>
        </p:blipFill>
        <p:spPr bwMode="auto">
          <a:xfrm>
            <a:off x="0" y="-464359"/>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415499"/>
            <a:ext cx="53499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 та методи</a:t>
            </a:r>
          </a:p>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організації дистанційного навчання </a:t>
            </a:r>
            <a:endParaRPr lang="ru-RU" sz="2400" dirty="0"/>
          </a:p>
        </p:txBody>
      </p:sp>
      <p:sp>
        <p:nvSpPr>
          <p:cNvPr id="6" name="Прямоугольник 5"/>
          <p:cNvSpPr/>
          <p:nvPr/>
        </p:nvSpPr>
        <p:spPr>
          <a:xfrm>
            <a:off x="2143108" y="357166"/>
            <a:ext cx="5072098" cy="830997"/>
          </a:xfrm>
          <a:prstGeom prst="rect">
            <a:avLst/>
          </a:prstGeom>
        </p:spPr>
        <p:txBody>
          <a:bodyPr wrap="square">
            <a:spAutoFit/>
          </a:bodyPr>
          <a:lstStyle/>
          <a:p>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Готові</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вправи</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з</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різних</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предметів</a:t>
            </a:r>
            <a:endParaRPr lang="ru-RU"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можливість</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створення</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власних</a:t>
            </a:r>
            <a:endParaRPr lang="ru-RU" sz="2400" dirty="0">
              <a:latin typeface="Times New Roman" pitchFamily="18" charset="0"/>
              <a:cs typeface="Times New Roman" pitchFamily="18" charset="0"/>
            </a:endParaRPr>
          </a:p>
        </p:txBody>
      </p:sp>
      <p:sp>
        <p:nvSpPr>
          <p:cNvPr id="8" name="Объект 2"/>
          <p:cNvSpPr txBox="1">
            <a:spLocks/>
          </p:cNvSpPr>
          <p:nvPr/>
        </p:nvSpPr>
        <p:spPr>
          <a:xfrm>
            <a:off x="4357686" y="1142984"/>
            <a:ext cx="4786314" cy="3857676"/>
          </a:xfrm>
          <a:prstGeom prst="rect">
            <a:avLst/>
          </a:prstGeom>
          <a:solidFill>
            <a:schemeClr val="accent2">
              <a:lumMod val="20000"/>
              <a:lumOff val="80000"/>
            </a:schemeClr>
          </a:solidFill>
        </p:spPr>
        <p:txBody>
          <a:bodyPr vert="horz" lIns="91440" tIns="45720" rIns="91440" bIns="45720" rtlCol="0">
            <a:normAutofit/>
          </a:bodyPr>
          <a:lstStyle/>
          <a:p>
            <a:pPr lvl="0" algn="ctr" fontAlgn="base">
              <a:spcBef>
                <a:spcPct val="20000"/>
              </a:spcBef>
            </a:pPr>
            <a:r>
              <a:rPr lang="en-US" sz="2400" b="1" dirty="0" smtClean="0">
                <a:solidFill>
                  <a:srgbClr val="002060"/>
                </a:solidFill>
                <a:latin typeface="Times New Roman" pitchFamily="18" charset="0"/>
                <a:cs typeface="Times New Roman" pitchFamily="18" charset="0"/>
              </a:rPr>
              <a:t>Learning Apps </a:t>
            </a:r>
            <a:endParaRPr lang="uk-UA" sz="2400" b="1" dirty="0" smtClean="0">
              <a:solidFill>
                <a:srgbClr val="002060"/>
              </a:solidFill>
              <a:latin typeface="Times New Roman" pitchFamily="18" charset="0"/>
              <a:cs typeface="Times New Roman" pitchFamily="18" charset="0"/>
            </a:endParaRPr>
          </a:p>
          <a:p>
            <a:pPr lvl="0" algn="just" fontAlgn="base">
              <a:spcBef>
                <a:spcPct val="20000"/>
              </a:spcBef>
            </a:pPr>
            <a:r>
              <a:rPr kumimoji="0" lang="uk-UA" sz="2000" b="0" i="0" u="none" strike="noStrike" kern="1200" cap="none" spc="0" normalizeH="0" baseline="0" noProof="0" dirty="0" smtClean="0">
                <a:ln>
                  <a:noFill/>
                </a:ln>
                <a:effectLst/>
                <a:uLnTx/>
                <a:uFillTx/>
                <a:latin typeface="Times New Roman" pitchFamily="18" charset="0"/>
                <a:cs typeface="Times New Roman" pitchFamily="18" charset="0"/>
              </a:rPr>
              <a:t>Це система готових вправ з різних предметів, та ще й з можливістю автоматичної перевірки системою. Під час роботи я створюю свої вправи за допомогою цієї платформи, якщо готових мені не вистачило. Працюю </a:t>
            </a:r>
            <a:r>
              <a:rPr lang="uk-UA" sz="2000" dirty="0" smtClean="0">
                <a:latin typeface="Times New Roman" pitchFamily="18" charset="0"/>
                <a:cs typeface="Times New Roman" pitchFamily="18" charset="0"/>
              </a:rPr>
              <a:t>на</a:t>
            </a:r>
            <a:r>
              <a:rPr kumimoji="0" lang="uk-UA" sz="2000" b="0" i="0" u="none" strike="noStrike" kern="1200" cap="none" spc="0" normalizeH="0" baseline="0" noProof="0" dirty="0" smtClean="0">
                <a:ln>
                  <a:noFill/>
                </a:ln>
                <a:effectLst/>
                <a:uLnTx/>
                <a:uFillTx/>
                <a:latin typeface="Times New Roman" pitchFamily="18" charset="0"/>
                <a:cs typeface="Times New Roman" pitchFamily="18" charset="0"/>
              </a:rPr>
              <a:t> платформі за тим самим принципом, що й з іншими — надсилаю посилання дітям. </a:t>
            </a:r>
            <a:endParaRPr kumimoji="0" lang="uk-UA" sz="24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20482" name="Picture 2" descr="C:\Users\User\Desktop\Скрин уроків\8клас\Укр.мова\07.12, 04.12\изображение_viber_2023-12-04_09-33-10-792.jpg"/>
          <p:cNvPicPr>
            <a:picLocks noChangeAspect="1" noChangeArrowheads="1"/>
          </p:cNvPicPr>
          <p:nvPr/>
        </p:nvPicPr>
        <p:blipFill>
          <a:blip r:embed="rId3"/>
          <a:srcRect/>
          <a:stretch>
            <a:fillRect/>
          </a:stretch>
        </p:blipFill>
        <p:spPr bwMode="auto">
          <a:xfrm>
            <a:off x="0" y="1214422"/>
            <a:ext cx="4382211" cy="2463791"/>
          </a:xfrm>
          <a:prstGeom prst="rect">
            <a:avLst/>
          </a:prstGeom>
          <a:noFill/>
        </p:spPr>
      </p:pic>
      <p:pic>
        <p:nvPicPr>
          <p:cNvPr id="20484" name="Picture 4" descr="C:\Users\User\Desktop\изображение_viber_2024-01-09_12-58-40-573.jpg"/>
          <p:cNvPicPr>
            <a:picLocks noChangeAspect="1" noChangeArrowheads="1"/>
          </p:cNvPicPr>
          <p:nvPr/>
        </p:nvPicPr>
        <p:blipFill>
          <a:blip r:embed="rId4"/>
          <a:srcRect/>
          <a:stretch>
            <a:fillRect/>
          </a:stretch>
        </p:blipFill>
        <p:spPr bwMode="auto">
          <a:xfrm>
            <a:off x="1584300" y="4143380"/>
            <a:ext cx="7131104" cy="2714621"/>
          </a:xfrm>
          <a:prstGeom prst="rect">
            <a:avLst/>
          </a:prstGeom>
          <a:noFill/>
        </p:spPr>
      </p:pic>
    </p:spTree>
    <p:extLst>
      <p:ext uri="{BB962C8B-B14F-4D97-AF65-F5344CB8AC3E}">
        <p14:creationId xmlns:p14="http://schemas.microsoft.com/office/powerpoint/2010/main" xmlns="" val="2861736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C:\Users\Кирил\Desktop\фон портфолыо\1687525206_bogatyr-club-p-lineika-uchenicheskaya-foni-instagram-20.jpg"/>
          <p:cNvPicPr>
            <a:picLocks noChangeAspect="1" noChangeArrowheads="1"/>
          </p:cNvPicPr>
          <p:nvPr/>
        </p:nvPicPr>
        <p:blipFill>
          <a:blip r:embed="rId2"/>
          <a:stretch>
            <a:fillRect/>
          </a:stretch>
        </p:blipFill>
        <p:spPr bwMode="auto">
          <a:xfrm>
            <a:off x="1" y="0"/>
            <a:ext cx="9143998"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0"/>
            <a:ext cx="53499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 та методи</a:t>
            </a:r>
          </a:p>
          <a:p>
            <a:pPr algn="ctr">
              <a:buNone/>
            </a:pPr>
            <a:r>
              <a:rPr lang="uk-UA"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організації дистанційного навчання </a:t>
            </a:r>
            <a:endParaRPr lang="ru-RU" sz="2400" dirty="0"/>
          </a:p>
        </p:txBody>
      </p:sp>
      <p:sp>
        <p:nvSpPr>
          <p:cNvPr id="6" name="Заголовок 1"/>
          <p:cNvSpPr txBox="1">
            <a:spLocks/>
          </p:cNvSpPr>
          <p:nvPr/>
        </p:nvSpPr>
        <p:spPr>
          <a:xfrm>
            <a:off x="1714480" y="928670"/>
            <a:ext cx="5214974" cy="64291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Перевірка</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знань</a:t>
            </a:r>
            <a:r>
              <a:rPr kumimoji="0" lang="ru-R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4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учнів</a:t>
            </a:r>
            <a:endParaRPr kumimoji="0" lang="ru-RU" sz="24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Объект 2"/>
          <p:cNvSpPr txBox="1">
            <a:spLocks/>
          </p:cNvSpPr>
          <p:nvPr/>
        </p:nvSpPr>
        <p:spPr>
          <a:xfrm>
            <a:off x="5072066" y="1500174"/>
            <a:ext cx="4071934" cy="5357826"/>
          </a:xfrm>
          <a:prstGeom prst="rect">
            <a:avLst/>
          </a:prstGeom>
          <a:solidFill>
            <a:schemeClr val="accent2">
              <a:lumMod val="20000"/>
              <a:lumOff val="80000"/>
            </a:schemeClr>
          </a:solid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uk-UA" sz="2000" b="1" i="0" u="none" strike="noStrike" kern="1200" cap="none" spc="0" normalizeH="0" baseline="0" noProof="0" dirty="0" err="1" smtClean="0">
                <a:ln>
                  <a:noFill/>
                </a:ln>
                <a:solidFill>
                  <a:srgbClr val="002060"/>
                </a:solidFill>
                <a:effectLst/>
                <a:uLnTx/>
                <a:uFillTx/>
                <a:latin typeface="+mn-lt"/>
                <a:ea typeface="+mn-ea"/>
                <a:cs typeface="+mn-cs"/>
              </a:rPr>
              <a:t>Всеосвіта</a:t>
            </a:r>
            <a:r>
              <a:rPr kumimoji="0" lang="uk-UA" sz="2000" b="1" i="0" u="none" strike="noStrike" kern="1200" cap="none" spc="0" normalizeH="0" baseline="0" noProof="0" dirty="0" smtClean="0">
                <a:ln>
                  <a:noFill/>
                </a:ln>
                <a:solidFill>
                  <a:srgbClr val="002060"/>
                </a:solidFill>
                <a:effectLst/>
                <a:uLnTx/>
                <a:uFillTx/>
                <a:latin typeface="+mn-lt"/>
                <a:ea typeface="+mn-ea"/>
                <a:cs typeface="+mn-cs"/>
              </a:rPr>
              <a:t>, На Урок</a:t>
            </a:r>
            <a:endParaRPr kumimoji="0" lang="en-US" sz="2000" b="1" i="0" u="none" strike="noStrike" kern="1200" cap="none" spc="0" normalizeH="0" baseline="0" noProof="0" dirty="0" smtClean="0">
              <a:ln>
                <a:noFill/>
              </a:ln>
              <a:solidFill>
                <a:srgbClr val="00206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uk-UA" sz="2000" b="0" i="0" u="none" strike="noStrike" kern="1200" cap="none" spc="0" normalizeH="0" baseline="0" noProof="0" dirty="0" smtClean="0">
                <a:ln>
                  <a:noFill/>
                </a:ln>
                <a:effectLst/>
                <a:uLnTx/>
                <a:uFillTx/>
                <a:latin typeface="Times New Roman" pitchFamily="18" charset="0"/>
                <a:cs typeface="Times New Roman" pitchFamily="18" charset="0"/>
              </a:rPr>
              <a:t>Чимало вчителів кажуть, що це найбільш зручні та багатофункціональні платформи для контролю й перевірки знань. Важливо, що ці сервіси — безкоштовні. Вчитель може використати абсолютно різні і нестандартні типи запитань. Є відкриті запитання, </a:t>
            </a:r>
            <a:r>
              <a:rPr kumimoji="0" lang="uk-UA" sz="2000" b="0" i="0" u="none" strike="noStrike" kern="1200" cap="none" spc="0" normalizeH="0" baseline="0" noProof="0" dirty="0" err="1" smtClean="0">
                <a:ln>
                  <a:noFill/>
                </a:ln>
                <a:effectLst/>
                <a:uLnTx/>
                <a:uFillTx/>
                <a:latin typeface="Times New Roman" pitchFamily="18" charset="0"/>
                <a:cs typeface="Times New Roman" pitchFamily="18" charset="0"/>
              </a:rPr>
              <a:t>запитання</a:t>
            </a:r>
            <a:r>
              <a:rPr kumimoji="0" lang="uk-UA" sz="2000" b="0" i="0" u="none" strike="noStrike" kern="1200" cap="none" spc="0" normalizeH="0" baseline="0" noProof="0" dirty="0" smtClean="0">
                <a:ln>
                  <a:noFill/>
                </a:ln>
                <a:effectLst/>
                <a:uLnTx/>
                <a:uFillTx/>
                <a:latin typeface="Times New Roman" pitchFamily="18" charset="0"/>
                <a:cs typeface="Times New Roman" pitchFamily="18" charset="0"/>
              </a:rPr>
              <a:t> на встановлення відповідності, можливість дати розлогу відповідь. На закріплення знань учням я даю контрольний тест саме через ці</a:t>
            </a:r>
            <a:r>
              <a:rPr lang="uk-UA" sz="2000" dirty="0" smtClean="0">
                <a:latin typeface="Times New Roman" pitchFamily="18" charset="0"/>
                <a:cs typeface="Times New Roman" pitchFamily="18" charset="0"/>
              </a:rPr>
              <a:t> </a:t>
            </a:r>
            <a:r>
              <a:rPr kumimoji="0" lang="uk-UA" sz="2000" b="0" i="0" u="none" strike="noStrike" kern="1200" cap="none" spc="0" normalizeH="0" baseline="0" noProof="0" dirty="0" smtClean="0">
                <a:ln>
                  <a:noFill/>
                </a:ln>
                <a:effectLst/>
                <a:uLnTx/>
                <a:uFillTx/>
                <a:latin typeface="Times New Roman" pitchFamily="18" charset="0"/>
                <a:cs typeface="Times New Roman" pitchFamily="18" charset="0"/>
              </a:rPr>
              <a:t>платформи. Надаю доступ дітям</a:t>
            </a:r>
            <a:r>
              <a:rPr kumimoji="0" lang="uk-UA" sz="2000" b="0" i="0" u="none" strike="noStrike" kern="1200" cap="none" spc="0" normalizeH="0" noProof="0" dirty="0" smtClean="0">
                <a:ln>
                  <a:noFill/>
                </a:ln>
                <a:effectLst/>
                <a:uLnTx/>
                <a:uFillTx/>
                <a:latin typeface="Times New Roman" pitchFamily="18" charset="0"/>
                <a:cs typeface="Times New Roman" pitchFamily="18" charset="0"/>
              </a:rPr>
              <a:t> з визначенням термінів виконання роботи.</a:t>
            </a:r>
            <a:r>
              <a:rPr kumimoji="0" lang="uk-UA" sz="2000" b="0" i="0" u="none" strike="noStrike" kern="1200" cap="none" spc="0" normalizeH="0" baseline="0" noProof="0" dirty="0" smtClean="0">
                <a:ln>
                  <a:noFill/>
                </a:ln>
                <a:effectLst/>
                <a:uLnTx/>
                <a:uFillTx/>
                <a:latin typeface="Times New Roman" pitchFamily="18" charset="0"/>
                <a:cs typeface="Times New Roman" pitchFamily="18" charset="0"/>
              </a:rPr>
              <a:t> </a:t>
            </a:r>
            <a:endParaRPr kumimoji="0" lang="uk-UA" sz="20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pic>
        <p:nvPicPr>
          <p:cNvPr id="19458" name="Picture 2" descr="C:\Users\User\Desktop\изображение_viber_2024-01-09_13-50-32-824.jpg"/>
          <p:cNvPicPr>
            <a:picLocks noChangeAspect="1" noChangeArrowheads="1"/>
          </p:cNvPicPr>
          <p:nvPr/>
        </p:nvPicPr>
        <p:blipFill>
          <a:blip r:embed="rId3"/>
          <a:srcRect/>
          <a:stretch>
            <a:fillRect/>
          </a:stretch>
        </p:blipFill>
        <p:spPr bwMode="auto">
          <a:xfrm>
            <a:off x="0" y="1571612"/>
            <a:ext cx="5072066" cy="2111465"/>
          </a:xfrm>
          <a:prstGeom prst="rect">
            <a:avLst/>
          </a:prstGeom>
          <a:noFill/>
        </p:spPr>
      </p:pic>
      <p:pic>
        <p:nvPicPr>
          <p:cNvPr id="19460" name="Picture 4" descr="C:\Users\User\Desktop\изображение_viber_2024-01-09_13-55-02-234.jpg"/>
          <p:cNvPicPr>
            <a:picLocks noChangeAspect="1" noChangeArrowheads="1"/>
          </p:cNvPicPr>
          <p:nvPr/>
        </p:nvPicPr>
        <p:blipFill>
          <a:blip r:embed="rId4"/>
          <a:srcRect/>
          <a:stretch>
            <a:fillRect/>
          </a:stretch>
        </p:blipFill>
        <p:spPr bwMode="auto">
          <a:xfrm>
            <a:off x="0" y="4071942"/>
            <a:ext cx="5023148" cy="2540007"/>
          </a:xfrm>
          <a:prstGeom prst="rect">
            <a:avLst/>
          </a:prstGeom>
          <a:noFill/>
        </p:spPr>
      </p:pic>
    </p:spTree>
    <p:extLst>
      <p:ext uri="{BB962C8B-B14F-4D97-AF65-F5344CB8AC3E}">
        <p14:creationId xmlns:p14="http://schemas.microsoft.com/office/powerpoint/2010/main" xmlns="" val="2596772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463</Words>
  <Application>Microsoft Office PowerPoint</Application>
  <PresentationFormat>Экран (4:3)</PresentationFormat>
  <Paragraphs>110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Поширення досвіду</vt:lpstr>
      <vt:lpstr>Слайд 18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Кирил</dc:creator>
  <cp:lastModifiedBy>User</cp:lastModifiedBy>
  <cp:revision>79</cp:revision>
  <dcterms:created xsi:type="dcterms:W3CDTF">2023-11-29T15:19:58Z</dcterms:created>
  <dcterms:modified xsi:type="dcterms:W3CDTF">2024-01-10T13:51:40Z</dcterms:modified>
</cp:coreProperties>
</file>